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xml" ContentType="application/vnd.openxmlformats-officedocument.presentationml.notesSlide+xml"/>
  <Override PartName="/ppt/ink/ink1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16"/>
  </p:notesMasterIdLst>
  <p:handoutMasterIdLst>
    <p:handoutMasterId r:id="rId17"/>
  </p:handoutMasterIdLst>
  <p:sldIdLst>
    <p:sldId id="751" r:id="rId9"/>
    <p:sldId id="775" r:id="rId10"/>
    <p:sldId id="774" r:id="rId11"/>
    <p:sldId id="773" r:id="rId12"/>
    <p:sldId id="270" r:id="rId13"/>
    <p:sldId id="768" r:id="rId14"/>
    <p:sldId id="752" r:id="rId15"/>
  </p:sldIdLst>
  <p:sldSz cx="12192000" cy="6858000"/>
  <p:notesSz cx="9775825" cy="6645275"/>
  <p:custDataLst>
    <p:tags r:id="rId18"/>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 id="5" name="Morgan, Darren" initials="MD" lastIdx="2" clrIdx="4">
    <p:extLst>
      <p:ext uri="{19B8F6BF-5375-455C-9EA6-DF929625EA0E}">
        <p15:presenceInfo xmlns:p15="http://schemas.microsoft.com/office/powerpoint/2012/main" userId="S-1-5-21-3476036342-1731177862-1559577602-646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FE"/>
    <a:srgbClr val="00CEF9"/>
    <a:srgbClr val="03EAB3"/>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7" autoAdjust="0"/>
    <p:restoredTop sz="69947" autoAdjust="0"/>
  </p:normalViewPr>
  <p:slideViewPr>
    <p:cSldViewPr snapToGrid="0" snapToObjects="1" showGuides="1">
      <p:cViewPr varScale="1">
        <p:scale>
          <a:sx n="53" d="100"/>
          <a:sy n="53" d="100"/>
        </p:scale>
        <p:origin x="1002" y="72"/>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3888"/>
    </p:cViewPr>
  </p:sorterViewPr>
  <p:notesViewPr>
    <p:cSldViewPr snapToGrid="0" snapToObjects="1" showGuides="1">
      <p:cViewPr varScale="1">
        <p:scale>
          <a:sx n="133" d="100"/>
          <a:sy n="133" d="100"/>
        </p:scale>
        <p:origin x="2016"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15/07/2024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13:20:06.239"/>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9:33:15.992"/>
    </inkml:context>
    <inkml:brush xml:id="br0">
      <inkml:brushProperty name="width" value="0.05" units="cm"/>
      <inkml:brushProperty name="height" value="0.05" units="cm"/>
      <inkml:brushProperty name="color" value="#004F8B"/>
    </inkml:brush>
  </inkml:definitions>
  <inkml:trace contextRef="#ctx0" brushRef="#br0">1849 773 13864,'40'-7'2,"5"-2"0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09:34:30.163"/>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9:35:07.038"/>
    </inkml:context>
    <inkml:brush xml:id="br0">
      <inkml:brushProperty name="width" value="0.05" units="cm"/>
      <inkml:brushProperty name="height" value="0.05" units="cm"/>
      <inkml:brushProperty name="color" value="#AB008B"/>
    </inkml:brush>
  </inkml:definitions>
  <inkml:trace contextRef="#ctx0" brushRef="#br0">113 8 1296,'0'0'3209,"0"0"-2817,0 0-392,0 0-2160,0 0 831,0 0 393,-92-8 648,75 16 288,13-1-120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09:42:05.717"/>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13:20:21.379"/>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9:33:16.433"/>
    </inkml:context>
    <inkml:brush xml:id="br0">
      <inkml:brushProperty name="width" value="0.2" units="cm"/>
      <inkml:brushProperty name="height" value="1.2" units="cm"/>
      <inkml:brushProperty name="color" value="#849398"/>
      <inkml:brushProperty name="inkEffects" value="pencil"/>
    </inkml:brush>
  </inkml:definitions>
  <inkml:trace contextRef="#ctx0" brushRef="#br0">1152 3032 6046,'1'-22'339,"2"-17"173,1-6 73,-1 23-459</inkml:trace>
  <inkml:trace contextRef="#ctx0" brushRef="#br0" timeOffset="-1">3324 661 11562,'45'-21'0,"31"-13"0,0-1 0,-34 17 0</inkml:trace>
  <inkml:trace contextRef="#ctx0" brushRef="#br0" timeOffset="-3">3708 492 11562,'45'-19'0,"19"-7"-7</inkml:trace>
  <inkml:trace contextRef="#ctx0" brushRef="#br0" timeOffset="-50.88">5081 1846 14315,'-2'-7'0,"-2"-5"8,2 4-8,1 0 112,1 3-96,1 2 32,-1 1-48,0 1 0,1 1 0,-2 0-56,0 1 56,0-1 0,0 0-48,0 1 40,0-1-96,1 0 8,-1 0 40,-1 0-96,-1 0-24,-1 0-56,-3 0 96,-4 2 136,-6 4 8,-6 6-8,-8 5-8,-8 5-40,-7 5 40,-7 2-96,-4 0-8,-4 1 48,11-6 57</inkml:trace>
  <inkml:trace contextRef="#ctx0" brushRef="#br0" timeOffset="-175.87">6019 7589 11960,'-9'-1'27,"-18"3"101,-7 6-8,18-4-86</inkml:trace>
  <inkml:trace contextRef="#ctx0" brushRef="#br0" timeOffset="-267.67">6992 4252 13147,'-11'22'8,"-1"-1"56,7-14-59</inkml:trace>
  <inkml:trace contextRef="#ctx0" brushRef="#br0" timeOffset="-268.67">6908 4426 13261,'-3'13'6,"-1"8"-6,2-10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9:33:16.147"/>
    </inkml:context>
    <inkml:brush xml:id="br0">
      <inkml:brushProperty name="width" value="0.05" units="cm"/>
      <inkml:brushProperty name="height" value="0.05" units="cm"/>
      <inkml:brushProperty name="color" value="#004F8B"/>
    </inkml:brush>
  </inkml:definitions>
  <inkml:trace contextRef="#ctx0" brushRef="#br0">42 0 4609,'0'0'1427,"0"0"-774,0 0-311,0 0 265,0 0 282,0 0-198,0 0-332,0 14 101,-2 20-353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9:33:15.992"/>
    </inkml:context>
    <inkml:brush xml:id="br0">
      <inkml:brushProperty name="width" value="0.05" units="cm"/>
      <inkml:brushProperty name="height" value="0.05" units="cm"/>
      <inkml:brushProperty name="color" value="#004F8B"/>
    </inkml:brush>
  </inkml:definitions>
  <inkml:trace contextRef="#ctx0" brushRef="#br0">1849 773 13864,'40'-7'2,"5"-2"0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13:20:21.379"/>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9:34:24.633"/>
    </inkml:context>
    <inkml:brush xml:id="br0">
      <inkml:brushProperty name="width" value="0.05" units="cm"/>
      <inkml:brushProperty name="height" value="0.05" units="cm"/>
      <inkml:brushProperty name="color" value="#66CC00"/>
    </inkml:brush>
    <inkml:brush xml:id="br1">
      <inkml:brushProperty name="width" value="0.05" units="cm"/>
      <inkml:brushProperty name="height" value="0.05" units="cm"/>
      <inkml:brushProperty name="color" value="#33CCFF"/>
    </inkml:brush>
  </inkml:definitions>
  <inkml:trace contextRef="#ctx0" brushRef="#br0">15327 3236 12406,'2'0'-1,"15"23"-509,-14 167 557</inkml:trace>
  <inkml:trace contextRef="#ctx0" brushRef="#br1" timeOffset="-140.67">15508 8628 11531,'-18'-133'92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9:33:16.433"/>
    </inkml:context>
    <inkml:brush xml:id="br0">
      <inkml:brushProperty name="width" value="0.2" units="cm"/>
      <inkml:brushProperty name="height" value="1.2" units="cm"/>
      <inkml:brushProperty name="color" value="#849398"/>
      <inkml:brushProperty name="inkEffects" value="pencil"/>
    </inkml:brush>
  </inkml:definitions>
  <inkml:trace contextRef="#ctx0" brushRef="#br0">1152 3032 6046,'1'-22'339,"2"-17"173,1-6 73,-1 23-459</inkml:trace>
  <inkml:trace contextRef="#ctx0" brushRef="#br0" timeOffset="-1">3324 661 11562,'45'-21'0,"31"-13"0,0-1 0,-34 17 0</inkml:trace>
  <inkml:trace contextRef="#ctx0" brushRef="#br0" timeOffset="-3">3708 492 11562,'45'-19'0,"19"-7"-7</inkml:trace>
  <inkml:trace contextRef="#ctx0" brushRef="#br0" timeOffset="-50.88">5081 1846 14315,'-2'-7'0,"-2"-5"8,2 4-8,1 0 112,1 3-96,1 2 32,-1 1-48,0 1 0,1 1 0,-2 0-56,0 1 56,0-1 0,0 0-48,0 1 40,0-1-96,1 0 8,-1 0 40,-1 0-96,-1 0-24,-1 0-56,-3 0 96,-4 2 136,-6 4 8,-6 6-8,-8 5-8,-8 5-40,-7 5 40,-7 2-96,-4 0-8,-4 1 48,11-6 57</inkml:trace>
  <inkml:trace contextRef="#ctx0" brushRef="#br0" timeOffset="-175.87">6019 7589 11960,'-9'-1'27,"-18"3"101,-7 6-8,18-4-86</inkml:trace>
  <inkml:trace contextRef="#ctx0" brushRef="#br0" timeOffset="-267.67">6992 4252 13147,'-11'22'8,"-1"-1"56,7-14-59</inkml:trace>
  <inkml:trace contextRef="#ctx0" brushRef="#br0" timeOffset="-268.67">6908 4426 13261,'-3'13'6,"-1"8"-6,2-10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9:33:16.147"/>
    </inkml:context>
    <inkml:brush xml:id="br0">
      <inkml:brushProperty name="width" value="0.05" units="cm"/>
      <inkml:brushProperty name="height" value="0.05" units="cm"/>
      <inkml:brushProperty name="color" value="#004F8B"/>
    </inkml:brush>
  </inkml:definitions>
  <inkml:trace contextRef="#ctx0" brushRef="#br0">42 0 4609,'0'0'1427,"0"0"-774,0 0-311,0 0 265,0 0 282,0 0-198,0 0-332,0 14 101,-2 20-353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15/07/2024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pp.qa.com/lab/restful-microservices-aws-lambda-api-gatewa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pp.qa.com/lab/restful-microservices-aws-lambda-api-gatewa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assist in exposing out APIs to the outside world in a fault tolerant and scalable way we have the API Gateway.</a:t>
            </a:r>
          </a:p>
          <a:p>
            <a:endParaRPr lang="en-GB" dirty="0"/>
          </a:p>
          <a:p>
            <a:r>
              <a:rPr lang="en-GB" dirty="0"/>
              <a:t>The API gateway allows the use of an Amazon or Custom namespace in the URL with the final part of the URL, the path, being defined as a RESOURCE. We can then configure that resource to accept a number of methods such as POST GET DELETE etc. As connections are accepted for a particular method call we can choose whether we wish anonymous access or to authenticate our users. Data passed through the API gateway onto the AWS Service (our Integration) can be defined as a Model and a schema defined, then Transformed to be passed on to the AWS Service. This would allow for example to extract the data sent with a PUT method call and pass it onto a lambda function in a JSON formatted event.</a:t>
            </a:r>
          </a:p>
          <a:p>
            <a:endParaRPr lang="en-GB" dirty="0"/>
          </a:p>
          <a:p>
            <a:r>
              <a:rPr lang="en-GB" dirty="0"/>
              <a:t>The API Gateway can have deployment Stages, so that you may have different environments with different configurations for Testing, Staging/Pre-Production or Live. Each stage gets it own URL for access and validation of the service.</a:t>
            </a:r>
          </a:p>
          <a:p>
            <a:endParaRPr lang="en-GB" dirty="0"/>
          </a:p>
          <a:p>
            <a:r>
              <a:rPr lang="en-GB" dirty="0"/>
              <a:t>Swagger support is also supported (OpenAPI) with the API Gateway. This allows the import and export of definitions and therefore allowing the Gateway to be created manually or from the import of a file. If imports are used it can be used to merge with existing configuration or totally overwrite.</a:t>
            </a:r>
          </a:p>
          <a:p>
            <a:endParaRPr lang="en-GB" dirty="0"/>
          </a:p>
          <a:p>
            <a:r>
              <a:rPr lang="en-GB" dirty="0"/>
              <a:t>Deployment of the API Gateway can be done as Global, Regional or VPC based.</a:t>
            </a:r>
          </a:p>
          <a:p>
            <a:r>
              <a:rPr lang="en-GB" dirty="0"/>
              <a:t>Global deployments integrate with AWS CloudFront content distribution network. This means there are a significantly greater number of connection points around the world to establish a connection into the AWS backbone than just the Regions.</a:t>
            </a:r>
          </a:p>
          <a:p>
            <a:r>
              <a:rPr lang="en-GB" dirty="0"/>
              <a:t>If you prefer to scope the HTTP(s) endpoint to a Region (for example UK or Ireland etc) then the API Gateway supports this.</a:t>
            </a:r>
          </a:p>
          <a:p>
            <a:r>
              <a:rPr lang="en-GB" dirty="0"/>
              <a:t>When EC2 instances, RDS Database instances etc are deployed they are placed in a software defined virtual network that you create and configure. This is called a VPC – Virtual Private Cloud. The API Gateway, like the majority of AWS Services (Inc. Lambda) do not sit within your defined VPC. However it could be desirable to keep all your traffic on the AWS network!!</a:t>
            </a:r>
          </a:p>
          <a:p>
            <a:r>
              <a:rPr lang="en-GB" dirty="0"/>
              <a:t>VPC endpoints are the solution to this. It provides an interface (exposed as an IP) on the VPC that you wish to integrate with back to the API Gateway/Lambda etc. Now if you need communication between your API Gateway and your resources sitting in the VPC without leaving the AWS network we can do so.</a:t>
            </a:r>
          </a:p>
          <a:p>
            <a:endParaRPr lang="en-GB" dirty="0"/>
          </a:p>
          <a:p>
            <a:endParaRPr lang="en-GB" dirty="0"/>
          </a:p>
        </p:txBody>
      </p:sp>
      <p:sp>
        <p:nvSpPr>
          <p:cNvPr id="4" name="Slide Number Placeholder 3"/>
          <p:cNvSpPr>
            <a:spLocks noGrp="1"/>
          </p:cNvSpPr>
          <p:nvPr>
            <p:ph type="sldNum" sz="quarter" idx="5"/>
          </p:nvPr>
        </p:nvSpPr>
        <p:spPr/>
        <p:txBody>
          <a:bodyPr/>
          <a:lstStyle/>
          <a:p>
            <a:fld id="{438AA87C-843B-4CF7-8A7A-C28E919447A6}" type="slidenum">
              <a:rPr lang="en-GB" smtClean="0"/>
              <a:t>2</a:t>
            </a:fld>
            <a:endParaRPr lang="en-GB" dirty="0"/>
          </a:p>
        </p:txBody>
      </p:sp>
    </p:spTree>
    <p:extLst>
      <p:ext uri="{BB962C8B-B14F-4D97-AF65-F5344CB8AC3E}">
        <p14:creationId xmlns:p14="http://schemas.microsoft.com/office/powerpoint/2010/main" val="1273598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Diagram of VPC Endpoint</a:t>
            </a:r>
          </a:p>
          <a:p>
            <a:endParaRPr lang="en-GB" dirty="0"/>
          </a:p>
          <a:p>
            <a:endParaRPr lang="en-GB" dirty="0"/>
          </a:p>
        </p:txBody>
      </p:sp>
      <p:sp>
        <p:nvSpPr>
          <p:cNvPr id="4" name="Slide Number Placeholder 3"/>
          <p:cNvSpPr>
            <a:spLocks noGrp="1"/>
          </p:cNvSpPr>
          <p:nvPr>
            <p:ph type="sldNum" sz="quarter" idx="5"/>
          </p:nvPr>
        </p:nvSpPr>
        <p:spPr/>
        <p:txBody>
          <a:bodyPr/>
          <a:lstStyle/>
          <a:p>
            <a:fld id="{438AA87C-843B-4CF7-8A7A-C28E919447A6}" type="slidenum">
              <a:rPr lang="en-GB" smtClean="0"/>
              <a:t>3</a:t>
            </a:fld>
            <a:endParaRPr lang="en-GB" dirty="0"/>
          </a:p>
        </p:txBody>
      </p:sp>
    </p:spTree>
    <p:extLst>
      <p:ext uri="{BB962C8B-B14F-4D97-AF65-F5344CB8AC3E}">
        <p14:creationId xmlns:p14="http://schemas.microsoft.com/office/powerpoint/2010/main" val="3164201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other options and services that would assist us in communication between microservices.</a:t>
            </a:r>
          </a:p>
          <a:p>
            <a:r>
              <a:rPr lang="en-GB" dirty="0"/>
              <a:t>A problem we may have is when there are a number of microservices, each with the possibility of generating multiple instances of themselves (scalability) and possibly multiple versions too. How do we keep track?</a:t>
            </a:r>
          </a:p>
          <a:p>
            <a:r>
              <a:rPr lang="en-GB" dirty="0"/>
              <a:t>One option is services discovery. If, as we create and deploy our microservice we register it with a central directory. Perhaps one that also integrated with DNS for name resolution, we could query this services when we wish to find the microservice that has particular attributes: name, usecase, environment, version etc. Using the returned values we now have our endpoints to connect to.</a:t>
            </a:r>
          </a:p>
          <a:p>
            <a:r>
              <a:rPr lang="en-GB" dirty="0"/>
              <a:t>In AWS Service terms this is called Cloud Map</a:t>
            </a:r>
          </a:p>
          <a:p>
            <a:endParaRPr lang="en-GB" dirty="0"/>
          </a:p>
          <a:p>
            <a:r>
              <a:rPr lang="en-GB" dirty="0"/>
              <a:t>Whilst the underlying AWS network and VPCs we create give a basic routing capability for our IP packets to communicate from one instance to another, again sometimes we wish to have more control. Application layer networking gives more control over the instances and nodes we wish to communicate with. While we still do require the underlying networking to still be present if I wish to talk from microservice A to either microservice B or C I should be able to control that at the application level. This is where services like AWS AppMesh come to our aid. Firstly communication is never directly with the container running our microservice. When we build and deploy our microservice using a container for example, I side-by-side deploy an AppMesh container. Any communication to/from our microservice goes through this AppMesh container. There are the nodes we direct the traffic to which in turn proxy the requests to/from our microservice with no significant latency introduced. Using these AppMesh containers we can build a networking map that using the AppMesh routing capability and direct traffic as requested and controlled and managed through the AppMesh service.</a:t>
            </a:r>
          </a:p>
          <a:p>
            <a:r>
              <a:rPr lang="en-GB" dirty="0"/>
              <a:t>If we want to send traffic now from A to B, but then change our mind and wish to send from A to C (maybe because of version upgrade) this can be controlled at the AppMesh layer. If I wished to send traffic from A to B &amp; C and load balance (or maybe canary deployment) then again this could be achieved with AppMesh</a:t>
            </a:r>
          </a:p>
          <a:p>
            <a:r>
              <a:rPr lang="en-GB" dirty="0"/>
              <a:t>Please note that AppMesh and Cloud Map can be integrated for services discovery and then routing of traffic, all programmatically controlled – the main benefit, then we can do so.</a:t>
            </a:r>
          </a:p>
        </p:txBody>
      </p:sp>
      <p:sp>
        <p:nvSpPr>
          <p:cNvPr id="4" name="Slide Number Placeholder 3"/>
          <p:cNvSpPr>
            <a:spLocks noGrp="1"/>
          </p:cNvSpPr>
          <p:nvPr>
            <p:ph type="sldNum" sz="quarter" idx="5"/>
          </p:nvPr>
        </p:nvSpPr>
        <p:spPr/>
        <p:txBody>
          <a:bodyPr/>
          <a:lstStyle/>
          <a:p>
            <a:fld id="{438AA87C-843B-4CF7-8A7A-C28E919447A6}" type="slidenum">
              <a:rPr lang="en-GB" smtClean="0"/>
              <a:t>4</a:t>
            </a:fld>
            <a:endParaRPr lang="en-GB" dirty="0"/>
          </a:p>
        </p:txBody>
      </p:sp>
    </p:spTree>
    <p:extLst>
      <p:ext uri="{BB962C8B-B14F-4D97-AF65-F5344CB8AC3E}">
        <p14:creationId xmlns:p14="http://schemas.microsoft.com/office/powerpoint/2010/main" val="3443395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https://app.qa.com/lab/restful-microservices-aws-lambda-api-gateway/</a:t>
            </a:r>
            <a:r>
              <a:rPr lang="en-GB" dirty="0"/>
              <a:t>  (approx. 1hr 50min)</a:t>
            </a:r>
          </a:p>
        </p:txBody>
      </p:sp>
      <p:sp>
        <p:nvSpPr>
          <p:cNvPr id="4" name="Slide Number Placeholder 3"/>
          <p:cNvSpPr>
            <a:spLocks noGrp="1"/>
          </p:cNvSpPr>
          <p:nvPr>
            <p:ph type="sldNum" sz="quarter" idx="5"/>
          </p:nvPr>
        </p:nvSpPr>
        <p:spPr/>
        <p:txBody>
          <a:bodyPr/>
          <a:lstStyle/>
          <a:p>
            <a:fld id="{438AA87C-843B-4CF7-8A7A-C28E919447A6}" type="slidenum">
              <a:rPr lang="en-GB" smtClean="0"/>
              <a:t>5</a:t>
            </a:fld>
            <a:endParaRPr lang="en-GB" dirty="0"/>
          </a:p>
        </p:txBody>
      </p:sp>
    </p:spTree>
    <p:extLst>
      <p:ext uri="{BB962C8B-B14F-4D97-AF65-F5344CB8AC3E}">
        <p14:creationId xmlns:p14="http://schemas.microsoft.com/office/powerpoint/2010/main" val="149079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hlinkClick r:id="rId3"/>
              </a:rPr>
              <a:t>https://app.qa.com/lab/restful-microservices-aws-lambda-api-gateway/</a:t>
            </a:r>
            <a:r>
              <a:rPr lang="en-GB" dirty="0"/>
              <a:t>  (approx. 1hr 50min)</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2258163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0.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13.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9.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3.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5.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6.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7.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2B134DFE-F50D-8640-BF49-099D9AD5543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953DB2CB-74A6-F441-B197-A0FBC81F16A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B553BA4C-5B96-BC4B-AF8B-33C3222C712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C4F011B8-C811-0A4D-9746-5B27AF39E92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E9668CC-6C76-FB41-A791-360AE8125336}"/>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5E9996A6-DF66-F042-A80E-6E9896B5D9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C7714CD-C9C9-CB4C-B790-B7E748118AF8}"/>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5F8B76A1-3AF5-674D-99FD-98684B3ADE81}"/>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5EE389DE-5621-AA41-B7DE-B88EA78FF829}"/>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6669BAF9-D664-8049-AA8A-4286561D71D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2A05CF6C-7F06-E14F-9F51-AF351700B6E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D7B17C-FA63-B049-8F82-396B0AE865A2}"/>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tx1"/>
                </a:solidFill>
              </a:rPr>
              <a:t>Fire exits</a:t>
            </a:r>
          </a:p>
          <a:p>
            <a:pPr>
              <a:buFont typeface="Arial" panose="020B0604020202020204" pitchFamily="34" charset="0"/>
              <a:buChar char="•"/>
            </a:pPr>
            <a:r>
              <a:rPr lang="en-GB" sz="1800" dirty="0">
                <a:solidFill>
                  <a:schemeClr val="tx1"/>
                </a:solidFill>
              </a:rPr>
              <a:t>Toilets </a:t>
            </a:r>
          </a:p>
          <a:p>
            <a:pPr>
              <a:buFont typeface="Arial" panose="020B0604020202020204" pitchFamily="34" charset="0"/>
              <a:buChar char="•"/>
            </a:pPr>
            <a:r>
              <a:rPr lang="en-GB" sz="1800" dirty="0">
                <a:solidFill>
                  <a:schemeClr val="tx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569840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187264285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089E1852-C4DE-5E41-98DD-018EA1E0892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FB262302-7D3A-5C4A-A3A5-2E73E56962BC}"/>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FD83CFD2-3E05-214C-9BC1-C2B041F62EBE}"/>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0A895C67-5025-5643-89AF-3ED2D00591C2}"/>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4961-01B1-441E-A567-587C4122A7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4253696-1D71-4710-8D36-0737152F39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B33141-2B44-4586-9E06-E5732F605DD8}"/>
              </a:ext>
            </a:extLst>
          </p:cNvPr>
          <p:cNvSpPr>
            <a:spLocks noGrp="1"/>
          </p:cNvSpPr>
          <p:nvPr>
            <p:ph type="dt" sz="half" idx="10"/>
          </p:nvPr>
        </p:nvSpPr>
        <p:spPr/>
        <p:txBody>
          <a:bodyPr/>
          <a:lstStyle/>
          <a:p>
            <a:fld id="{2559D9FC-376D-433E-BA8D-284A7D9A3900}" type="datetimeFigureOut">
              <a:rPr lang="en-GB" smtClean="0"/>
              <a:t>15/07/2024</a:t>
            </a:fld>
            <a:endParaRPr lang="en-GB" dirty="0"/>
          </a:p>
        </p:txBody>
      </p:sp>
      <p:sp>
        <p:nvSpPr>
          <p:cNvPr id="5" name="Footer Placeholder 4">
            <a:extLst>
              <a:ext uri="{FF2B5EF4-FFF2-40B4-BE49-F238E27FC236}">
                <a16:creationId xmlns:a16="http://schemas.microsoft.com/office/drawing/2014/main" id="{B7E1725C-324F-46A5-B8DB-977D62B4178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9DA0043-D511-43BF-8287-B46E971D091C}"/>
              </a:ext>
            </a:extLst>
          </p:cNvPr>
          <p:cNvSpPr>
            <a:spLocks noGrp="1"/>
          </p:cNvSpPr>
          <p:nvPr>
            <p:ph type="sldNum" sz="quarter" idx="12"/>
          </p:nvPr>
        </p:nvSpPr>
        <p:spPr/>
        <p:txBody>
          <a:bodyPr/>
          <a:lstStyle/>
          <a:p>
            <a:fld id="{F9C7A418-1F03-41F4-8EE2-BABCE5FD78F9}" type="slidenum">
              <a:rPr lang="en-GB" smtClean="0"/>
              <a:t>‹#›</a:t>
            </a:fld>
            <a:endParaRPr lang="en-GB" dirty="0"/>
          </a:p>
        </p:txBody>
      </p:sp>
    </p:spTree>
    <p:extLst>
      <p:ext uri="{BB962C8B-B14F-4D97-AF65-F5344CB8AC3E}">
        <p14:creationId xmlns:p14="http://schemas.microsoft.com/office/powerpoint/2010/main" val="107764075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dirty="0"/>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a:srcRect l="2329" t="3699" r="30729" b="22632"/>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a:srcRect l="2183" t="12360" r="26272" b="13969"/>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9037"/>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a:srcRect l="42087" t="3861" r="408" b="27103"/>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008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a:srcRect l="1443" t="5386" r="21743" b="16011"/>
          <a:stretch/>
        </p:blipFill>
        <p:spPr>
          <a:xfrm>
            <a:off x="2143053" y="0"/>
            <a:ext cx="10048947"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199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4961-01B1-441E-A567-587C4122A7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4253696-1D71-4710-8D36-0737152F39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B33141-2B44-4586-9E06-E5732F605DD8}"/>
              </a:ext>
            </a:extLst>
          </p:cNvPr>
          <p:cNvSpPr>
            <a:spLocks noGrp="1"/>
          </p:cNvSpPr>
          <p:nvPr>
            <p:ph type="dt" sz="half" idx="10"/>
          </p:nvPr>
        </p:nvSpPr>
        <p:spPr/>
        <p:txBody>
          <a:bodyPr/>
          <a:lstStyle/>
          <a:p>
            <a:fld id="{2559D9FC-376D-433E-BA8D-284A7D9A3900}" type="datetimeFigureOut">
              <a:rPr lang="en-GB" smtClean="0"/>
              <a:t>15/07/2024</a:t>
            </a:fld>
            <a:endParaRPr lang="en-GB" dirty="0"/>
          </a:p>
        </p:txBody>
      </p:sp>
      <p:sp>
        <p:nvSpPr>
          <p:cNvPr id="5" name="Footer Placeholder 4">
            <a:extLst>
              <a:ext uri="{FF2B5EF4-FFF2-40B4-BE49-F238E27FC236}">
                <a16:creationId xmlns:a16="http://schemas.microsoft.com/office/drawing/2014/main" id="{B7E1725C-324F-46A5-B8DB-977D62B4178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9DA0043-D511-43BF-8287-B46E971D091C}"/>
              </a:ext>
            </a:extLst>
          </p:cNvPr>
          <p:cNvSpPr>
            <a:spLocks noGrp="1"/>
          </p:cNvSpPr>
          <p:nvPr>
            <p:ph type="sldNum" sz="quarter" idx="12"/>
          </p:nvPr>
        </p:nvSpPr>
        <p:spPr/>
        <p:txBody>
          <a:bodyPr/>
          <a:lstStyle/>
          <a:p>
            <a:fld id="{F9C7A418-1F03-41F4-8EE2-BABCE5FD78F9}" type="slidenum">
              <a:rPr lang="en-GB" smtClean="0"/>
              <a:t>‹#›</a:t>
            </a:fld>
            <a:endParaRPr lang="en-GB" dirty="0"/>
          </a:p>
        </p:txBody>
      </p:sp>
    </p:spTree>
    <p:extLst>
      <p:ext uri="{BB962C8B-B14F-4D97-AF65-F5344CB8AC3E}">
        <p14:creationId xmlns:p14="http://schemas.microsoft.com/office/powerpoint/2010/main" val="21481411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9407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a:srcRect t="6959" b="2252"/>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8269695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a:srcRect r="17291"/>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4818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347214"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794142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56835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5385691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theme" Target="../theme/theme2.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image" Target="../media/image1.png"/><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image" Target="../media/image1.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theme" Target="../theme/theme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8" Type="http://schemas.openxmlformats.org/officeDocument/2006/relationships/slideLayout" Target="../slideLayouts/slideLayout91.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20" Type="http://schemas.openxmlformats.org/officeDocument/2006/relationships/slideLayout" Target="../slideLayouts/slideLayout103.xml"/><Relationship Id="rId41"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41" Type="http://schemas.openxmlformats.org/officeDocument/2006/relationships/slideLayout" Target="../slideLayouts/slideLayout167.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4" Type="http://schemas.openxmlformats.org/officeDocument/2006/relationships/image" Target="../media/image1.png"/><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theme" Target="../theme/theme4.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image" Target="../media/image1.png"/><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image" Target="../media/image13.svg"/><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image" Target="../media/image12.png"/><Relationship Id="rId5" Type="http://schemas.openxmlformats.org/officeDocument/2006/relationships/slideLayout" Target="../slideLayouts/slideLayout173.xml"/><Relationship Id="rId10" Type="http://schemas.openxmlformats.org/officeDocument/2006/relationships/theme" Target="../theme/theme5.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 id="2147484443" r:id="rId4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 id="2147484444" r:id="rId4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0.png"/><Relationship Id="rId3" Type="http://schemas.openxmlformats.org/officeDocument/2006/relationships/customXml" Target="../ink/ink1.xml"/><Relationship Id="rId7" Type="http://schemas.openxmlformats.org/officeDocument/2006/relationships/image" Target="../media/image810.png"/><Relationship Id="rId2" Type="http://schemas.openxmlformats.org/officeDocument/2006/relationships/notesSlide" Target="../notesSlides/notesSlide1.xml"/><Relationship Id="rId1" Type="http://schemas.openxmlformats.org/officeDocument/2006/relationships/slideLayout" Target="../slideLayouts/slideLayout168.xml"/><Relationship Id="rId6" Type="http://schemas.openxmlformats.org/officeDocument/2006/relationships/customXml" Target="../ink/ink3.xml"/><Relationship Id="rId5" Type="http://schemas.openxmlformats.org/officeDocument/2006/relationships/customXml" Target="../ink/ink2.xml"/><Relationship Id="rId15" Type="http://schemas.openxmlformats.org/officeDocument/2006/relationships/image" Target="../media/image35.png"/><Relationship Id="rId4" Type="http://schemas.openxmlformats.org/officeDocument/2006/relationships/image" Target="../media/image801.png"/><Relationship Id="rId14" Type="http://schemas.openxmlformats.org/officeDocument/2006/relationships/customXml" Target="../ink/ink5.xml"/></Relationships>
</file>

<file path=ppt/slides/_rels/slide3.xml.rels><?xml version="1.0" encoding="UTF-8" standalone="yes"?>
<Relationships xmlns="http://schemas.openxmlformats.org/package/2006/relationships"><Relationship Id="rId8" Type="http://schemas.openxmlformats.org/officeDocument/2006/relationships/image" Target="../media/image830.png"/><Relationship Id="rId13" Type="http://schemas.openxmlformats.org/officeDocument/2006/relationships/customXml" Target="../ink/ink10.xml"/><Relationship Id="rId18" Type="http://schemas.openxmlformats.org/officeDocument/2006/relationships/image" Target="../media/image850.png"/><Relationship Id="rId3" Type="http://schemas.openxmlformats.org/officeDocument/2006/relationships/customXml" Target="../ink/ink6.xml"/><Relationship Id="rId12" Type="http://schemas.openxmlformats.org/officeDocument/2006/relationships/image" Target="../media/image200.png"/><Relationship Id="rId17" Type="http://schemas.openxmlformats.org/officeDocument/2006/relationships/customXml" Target="../ink/ink12.xml"/><Relationship Id="rId2" Type="http://schemas.openxmlformats.org/officeDocument/2006/relationships/notesSlide" Target="../notesSlides/notesSlide2.xml"/><Relationship Id="rId16" Type="http://schemas.openxmlformats.org/officeDocument/2006/relationships/image" Target="../media/image840.png"/><Relationship Id="rId1" Type="http://schemas.openxmlformats.org/officeDocument/2006/relationships/slideLayout" Target="../slideLayouts/slideLayout42.xml"/><Relationship Id="rId11" Type="http://schemas.openxmlformats.org/officeDocument/2006/relationships/customXml" Target="../ink/ink9.xml"/><Relationship Id="rId5" Type="http://schemas.openxmlformats.org/officeDocument/2006/relationships/customXml" Target="../ink/ink7.xml"/><Relationship Id="rId15" Type="http://schemas.openxmlformats.org/officeDocument/2006/relationships/customXml" Target="../ink/ink11.xml"/><Relationship Id="rId10" Type="http://schemas.openxmlformats.org/officeDocument/2006/relationships/image" Target="../media/image820.png"/><Relationship Id="rId4" Type="http://schemas.openxmlformats.org/officeDocument/2006/relationships/image" Target="../media/image801.png"/><Relationship Id="rId9" Type="http://schemas.openxmlformats.org/officeDocument/2006/relationships/customXml" Target="../ink/ink8.xml"/><Relationship Id="rId14" Type="http://schemas.openxmlformats.org/officeDocument/2006/relationships/image" Target="../media/image350.png"/></Relationships>
</file>

<file path=ppt/slides/_rels/slide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3.xml"/><Relationship Id="rId1" Type="http://schemas.openxmlformats.org/officeDocument/2006/relationships/slideLayout" Target="../slideLayouts/slideLayout4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hyperlink" Target="https://app.qa.com/lab/restful-microservices-aws-lambda-api-gateway/" TargetMode="External"/><Relationship Id="rId2" Type="http://schemas.openxmlformats.org/officeDocument/2006/relationships/notesSlide" Target="../notesSlides/notesSlide5.xml"/><Relationship Id="rId1" Type="http://schemas.openxmlformats.org/officeDocument/2006/relationships/slideLayout" Target="../slideLayouts/slideLayout160.xml"/><Relationship Id="rId4" Type="http://schemas.openxmlformats.org/officeDocument/2006/relationships/hyperlink" Target="https://app.qa.com/lab/restful-microservices-aws-lambda-api-gateway/?context_resource=lp&amp;context_id=174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45AE9-1997-BC48-99C9-9167BFA9A6C7}"/>
              </a:ext>
            </a:extLst>
          </p:cNvPr>
          <p:cNvSpPr>
            <a:spLocks noGrp="1"/>
          </p:cNvSpPr>
          <p:nvPr>
            <p:ph type="body" sz="quarter" idx="12"/>
          </p:nvPr>
        </p:nvSpPr>
        <p:spPr>
          <a:xfrm>
            <a:off x="385300" y="3343854"/>
            <a:ext cx="3534471" cy="1186921"/>
          </a:xfrm>
        </p:spPr>
        <p:txBody>
          <a:bodyPr/>
          <a:lstStyle/>
          <a:p>
            <a:r>
              <a:rPr lang="en-GB" dirty="0"/>
              <a:t>Classroom</a:t>
            </a:r>
          </a:p>
          <a:p>
            <a:endParaRPr lang="en-US" dirty="0"/>
          </a:p>
        </p:txBody>
      </p:sp>
      <p:sp>
        <p:nvSpPr>
          <p:cNvPr id="3" name="Title 2">
            <a:extLst>
              <a:ext uri="{FF2B5EF4-FFF2-40B4-BE49-F238E27FC236}">
                <a16:creationId xmlns:a16="http://schemas.microsoft.com/office/drawing/2014/main" id="{0A8C355E-D06E-5847-BFD2-7F6F94A03EE8}"/>
              </a:ext>
            </a:extLst>
          </p:cNvPr>
          <p:cNvSpPr>
            <a:spLocks noGrp="1"/>
          </p:cNvSpPr>
          <p:nvPr>
            <p:ph type="ctrTitle"/>
          </p:nvPr>
        </p:nvSpPr>
        <p:spPr>
          <a:xfrm>
            <a:off x="385300" y="961629"/>
            <a:ext cx="3767599" cy="2277604"/>
          </a:xfrm>
        </p:spPr>
        <p:txBody>
          <a:bodyPr/>
          <a:lstStyle/>
          <a:p>
            <a:r>
              <a:rPr lang="en-GB" dirty="0"/>
              <a:t>Microservices and RESTful API</a:t>
            </a:r>
            <a:endParaRPr lang="en-US" dirty="0"/>
          </a:p>
        </p:txBody>
      </p:sp>
    </p:spTree>
    <p:extLst>
      <p:ext uri="{BB962C8B-B14F-4D97-AF65-F5344CB8AC3E}">
        <p14:creationId xmlns:p14="http://schemas.microsoft.com/office/powerpoint/2010/main" val="124593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D7B1-F389-41F3-B28E-4D49B6D80E9F}"/>
              </a:ext>
            </a:extLst>
          </p:cNvPr>
          <p:cNvSpPr>
            <a:spLocks noGrp="1"/>
          </p:cNvSpPr>
          <p:nvPr>
            <p:ph type="title"/>
          </p:nvPr>
        </p:nvSpPr>
        <p:spPr/>
        <p:txBody>
          <a:bodyPr/>
          <a:lstStyle/>
          <a:p>
            <a:r>
              <a:rPr lang="en-GB" dirty="0"/>
              <a:t>Communication between Microservices</a:t>
            </a:r>
            <a:br>
              <a:rPr lang="en-GB" dirty="0"/>
            </a:br>
            <a:endParaRPr lang="en-GB" dirty="0"/>
          </a:p>
        </p:txBody>
      </p:sp>
      <p:sp>
        <p:nvSpPr>
          <p:cNvPr id="3" name="Content Placeholder 2">
            <a:extLst>
              <a:ext uri="{FF2B5EF4-FFF2-40B4-BE49-F238E27FC236}">
                <a16:creationId xmlns:a16="http://schemas.microsoft.com/office/drawing/2014/main" id="{A889128C-16F9-423B-94F0-7E2EDD4FE2B7}"/>
              </a:ext>
            </a:extLst>
          </p:cNvPr>
          <p:cNvSpPr>
            <a:spLocks noGrp="1"/>
          </p:cNvSpPr>
          <p:nvPr>
            <p:ph idx="1"/>
          </p:nvPr>
        </p:nvSpPr>
        <p:spPr>
          <a:xfrm>
            <a:off x="372210" y="1175414"/>
            <a:ext cx="11435615" cy="977945"/>
          </a:xfrm>
        </p:spPr>
        <p:txBody>
          <a:bodyPr/>
          <a:lstStyle/>
          <a:p>
            <a:r>
              <a:rPr lang="en-GB" dirty="0"/>
              <a:t>North/South – API Gateway</a:t>
            </a:r>
          </a:p>
          <a:p>
            <a:pPr marL="0" indent="0">
              <a:buNone/>
            </a:pPr>
            <a:endParaRPr lang="en-GB"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A867655-6EC6-45F7-AA88-35598E118814}"/>
                  </a:ext>
                </a:extLst>
              </p14:cNvPr>
              <p14:cNvContentPartPr/>
              <p14:nvPr/>
            </p14:nvContentPartPr>
            <p14:xfrm>
              <a:off x="4365557" y="3267819"/>
              <a:ext cx="360" cy="360"/>
            </p14:xfrm>
          </p:contentPart>
        </mc:Choice>
        <mc:Fallback xmlns="">
          <p:pic>
            <p:nvPicPr>
              <p:cNvPr id="4" name="Ink 3">
                <a:extLst>
                  <a:ext uri="{FF2B5EF4-FFF2-40B4-BE49-F238E27FC236}">
                    <a16:creationId xmlns:a16="http://schemas.microsoft.com/office/drawing/2014/main" id="{5A867655-6EC6-45F7-AA88-35598E118814}"/>
                  </a:ext>
                </a:extLst>
              </p:cNvPr>
              <p:cNvPicPr/>
              <p:nvPr/>
            </p:nvPicPr>
            <p:blipFill>
              <a:blip r:embed="rId4"/>
              <a:stretch>
                <a:fillRect/>
              </a:stretch>
            </p:blipFill>
            <p:spPr>
              <a:xfrm>
                <a:off x="4356557" y="325881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75998CF-7303-4FA2-B42E-263D522BB8EB}"/>
                  </a:ext>
                </a:extLst>
              </p14:cNvPr>
              <p14:cNvContentPartPr/>
              <p14:nvPr/>
            </p14:nvContentPartPr>
            <p14:xfrm>
              <a:off x="1084737" y="2615072"/>
              <a:ext cx="360" cy="360"/>
            </p14:xfrm>
          </p:contentPart>
        </mc:Choice>
        <mc:Fallback xmlns="">
          <p:pic>
            <p:nvPicPr>
              <p:cNvPr id="8" name="Ink 7">
                <a:extLst>
                  <a:ext uri="{FF2B5EF4-FFF2-40B4-BE49-F238E27FC236}">
                    <a16:creationId xmlns:a16="http://schemas.microsoft.com/office/drawing/2014/main" id="{575998CF-7303-4FA2-B42E-263D522BB8EB}"/>
                  </a:ext>
                </a:extLst>
              </p:cNvPr>
              <p:cNvPicPr/>
              <p:nvPr/>
            </p:nvPicPr>
            <p:blipFill>
              <a:blip r:embed="rId4"/>
              <a:stretch>
                <a:fillRect/>
              </a:stretch>
            </p:blipFill>
            <p:spPr>
              <a:xfrm>
                <a:off x="1075737" y="2606072"/>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7" name="Ink 6">
                <a:extLst>
                  <a:ext uri="{FF2B5EF4-FFF2-40B4-BE49-F238E27FC236}">
                    <a16:creationId xmlns:a16="http://schemas.microsoft.com/office/drawing/2014/main" id="{29DA5CEF-E601-40DF-A2B4-34EFE32D227B}"/>
                  </a:ext>
                </a:extLst>
              </p14:cNvPr>
              <p14:cNvContentPartPr/>
              <p14:nvPr/>
            </p14:nvContentPartPr>
            <p14:xfrm>
              <a:off x="812566" y="2606815"/>
              <a:ext cx="2102760" cy="2576078"/>
            </p14:xfrm>
          </p:contentPart>
        </mc:Choice>
        <mc:Fallback xmlns="">
          <p:pic>
            <p:nvPicPr>
              <p:cNvPr id="7" name="Ink 6">
                <a:extLst>
                  <a:ext uri="{FF2B5EF4-FFF2-40B4-BE49-F238E27FC236}">
                    <a16:creationId xmlns:a16="http://schemas.microsoft.com/office/drawing/2014/main" id="{29DA5CEF-E601-40DF-A2B4-34EFE32D227B}"/>
                  </a:ext>
                </a:extLst>
              </p:cNvPr>
              <p:cNvPicPr/>
              <p:nvPr/>
            </p:nvPicPr>
            <p:blipFill>
              <a:blip r:embed="rId7"/>
              <a:stretch>
                <a:fillRect/>
              </a:stretch>
            </p:blipFill>
            <p:spPr>
              <a:xfrm>
                <a:off x="776566" y="2390822"/>
                <a:ext cx="2174400" cy="300770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84E46DC-F530-403C-931F-70CD5BCEA06D}"/>
                  </a:ext>
                </a:extLst>
              </p14:cNvPr>
              <p14:cNvContentPartPr/>
              <p14:nvPr/>
            </p14:nvContentPartPr>
            <p14:xfrm>
              <a:off x="-2880509" y="2848150"/>
              <a:ext cx="1080" cy="17640"/>
            </p14:xfrm>
          </p:contentPart>
        </mc:Choice>
        <mc:Fallback xmlns="">
          <p:pic>
            <p:nvPicPr>
              <p:cNvPr id="6" name="Ink 5">
                <a:extLst>
                  <a:ext uri="{FF2B5EF4-FFF2-40B4-BE49-F238E27FC236}">
                    <a16:creationId xmlns:a16="http://schemas.microsoft.com/office/drawing/2014/main" id="{B84E46DC-F530-403C-931F-70CD5BCEA06D}"/>
                  </a:ext>
                </a:extLst>
              </p:cNvPr>
              <p:cNvPicPr/>
              <p:nvPr/>
            </p:nvPicPr>
            <p:blipFill>
              <a:blip r:embed="rId13"/>
              <a:stretch>
                <a:fillRect/>
              </a:stretch>
            </p:blipFill>
            <p:spPr>
              <a:xfrm>
                <a:off x="-2889149" y="2839150"/>
                <a:ext cx="187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 name="Ink 4">
                <a:extLst>
                  <a:ext uri="{FF2B5EF4-FFF2-40B4-BE49-F238E27FC236}">
                    <a16:creationId xmlns:a16="http://schemas.microsoft.com/office/drawing/2014/main" id="{E414DFC1-AE98-4917-A213-52375FA93804}"/>
                  </a:ext>
                </a:extLst>
              </p14:cNvPr>
              <p14:cNvContentPartPr/>
              <p14:nvPr/>
            </p14:nvContentPartPr>
            <p14:xfrm>
              <a:off x="-289589" y="5044870"/>
              <a:ext cx="30960" cy="6480"/>
            </p14:xfrm>
          </p:contentPart>
        </mc:Choice>
        <mc:Fallback xmlns="">
          <p:pic>
            <p:nvPicPr>
              <p:cNvPr id="5" name="Ink 4">
                <a:extLst>
                  <a:ext uri="{FF2B5EF4-FFF2-40B4-BE49-F238E27FC236}">
                    <a16:creationId xmlns:a16="http://schemas.microsoft.com/office/drawing/2014/main" id="{E414DFC1-AE98-4917-A213-52375FA93804}"/>
                  </a:ext>
                </a:extLst>
              </p:cNvPr>
              <p:cNvPicPr/>
              <p:nvPr/>
            </p:nvPicPr>
            <p:blipFill>
              <a:blip r:embed="rId15"/>
              <a:stretch>
                <a:fillRect/>
              </a:stretch>
            </p:blipFill>
            <p:spPr>
              <a:xfrm>
                <a:off x="-298589" y="5036230"/>
                <a:ext cx="48600" cy="24120"/>
              </a:xfrm>
              <a:prstGeom prst="rect">
                <a:avLst/>
              </a:prstGeom>
            </p:spPr>
          </p:pic>
        </mc:Fallback>
      </mc:AlternateContent>
      <p:sp>
        <p:nvSpPr>
          <p:cNvPr id="9" name="Oval 8">
            <a:extLst>
              <a:ext uri="{FF2B5EF4-FFF2-40B4-BE49-F238E27FC236}">
                <a16:creationId xmlns:a16="http://schemas.microsoft.com/office/drawing/2014/main" id="{FDCF8F7F-9A0E-1644-9B76-3CE83988F0A5}"/>
              </a:ext>
            </a:extLst>
          </p:cNvPr>
          <p:cNvSpPr/>
          <p:nvPr/>
        </p:nvSpPr>
        <p:spPr>
          <a:xfrm>
            <a:off x="397413" y="2834138"/>
            <a:ext cx="2517913" cy="25179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FF8C005-EEC1-4143-B4CE-78C7322782FF}"/>
              </a:ext>
            </a:extLst>
          </p:cNvPr>
          <p:cNvSpPr txBox="1"/>
          <p:nvPr/>
        </p:nvSpPr>
        <p:spPr>
          <a:xfrm>
            <a:off x="370908" y="3933543"/>
            <a:ext cx="2544418" cy="285424"/>
          </a:xfrm>
          <a:prstGeom prst="rect">
            <a:avLst/>
          </a:prstGeom>
        </p:spPr>
        <p:txBody>
          <a:bodyPr vert="horz" wrap="square" lIns="0" tIns="0" rIns="0" bIns="0" rtlCol="0" anchor="t" anchorCtr="0">
            <a:normAutofit/>
          </a:bodyPr>
          <a:lstStyle/>
          <a:p>
            <a:pPr algn="ctr"/>
            <a:r>
              <a:rPr lang="en-US" b="1" dirty="0">
                <a:latin typeface="Montserrat" pitchFamily="2" charset="77"/>
              </a:rPr>
              <a:t>Internet</a:t>
            </a:r>
          </a:p>
        </p:txBody>
      </p:sp>
      <p:cxnSp>
        <p:nvCxnSpPr>
          <p:cNvPr id="13" name="Straight Arrow Connector 12">
            <a:extLst>
              <a:ext uri="{FF2B5EF4-FFF2-40B4-BE49-F238E27FC236}">
                <a16:creationId xmlns:a16="http://schemas.microsoft.com/office/drawing/2014/main" id="{8880ADB9-51E9-274A-894E-FE6AC6308516}"/>
              </a:ext>
            </a:extLst>
          </p:cNvPr>
          <p:cNvCxnSpPr>
            <a:cxnSpLocks/>
          </p:cNvCxnSpPr>
          <p:nvPr/>
        </p:nvCxnSpPr>
        <p:spPr>
          <a:xfrm>
            <a:off x="3063300" y="3808149"/>
            <a:ext cx="700317" cy="0"/>
          </a:xfrm>
          <a:prstGeom prst="straightConnector1">
            <a:avLst/>
          </a:prstGeom>
          <a:ln w="698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4079FEC-9091-974A-8024-E68A6555D6C3}"/>
              </a:ext>
            </a:extLst>
          </p:cNvPr>
          <p:cNvCxnSpPr>
            <a:cxnSpLocks/>
          </p:cNvCxnSpPr>
          <p:nvPr/>
        </p:nvCxnSpPr>
        <p:spPr>
          <a:xfrm flipH="1">
            <a:off x="2745248" y="4218966"/>
            <a:ext cx="779830" cy="0"/>
          </a:xfrm>
          <a:prstGeom prst="straightConnector1">
            <a:avLst/>
          </a:prstGeom>
          <a:ln w="698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81295C7-6F38-9046-80EA-62D9CF0A8F92}"/>
              </a:ext>
            </a:extLst>
          </p:cNvPr>
          <p:cNvSpPr/>
          <p:nvPr/>
        </p:nvSpPr>
        <p:spPr>
          <a:xfrm>
            <a:off x="3996120" y="3085747"/>
            <a:ext cx="2099880" cy="1950190"/>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AB008B"/>
              </a:solidFill>
            </a:endParaRPr>
          </a:p>
        </p:txBody>
      </p:sp>
      <p:sp>
        <p:nvSpPr>
          <p:cNvPr id="19" name="TextBox 18">
            <a:extLst>
              <a:ext uri="{FF2B5EF4-FFF2-40B4-BE49-F238E27FC236}">
                <a16:creationId xmlns:a16="http://schemas.microsoft.com/office/drawing/2014/main" id="{76D2598B-C9A0-C94C-9766-4A1D87D89DF8}"/>
              </a:ext>
            </a:extLst>
          </p:cNvPr>
          <p:cNvSpPr txBox="1"/>
          <p:nvPr/>
        </p:nvSpPr>
        <p:spPr>
          <a:xfrm>
            <a:off x="3994680" y="3891626"/>
            <a:ext cx="2099880" cy="307606"/>
          </a:xfrm>
          <a:prstGeom prst="rect">
            <a:avLst/>
          </a:prstGeom>
        </p:spPr>
        <p:txBody>
          <a:bodyPr vert="horz" wrap="square" lIns="0" tIns="0" rIns="0" bIns="0" rtlCol="0" anchor="t" anchorCtr="0">
            <a:normAutofit/>
          </a:bodyPr>
          <a:lstStyle/>
          <a:p>
            <a:pPr algn="ctr"/>
            <a:r>
              <a:rPr lang="en-US" b="1" dirty="0">
                <a:latin typeface="Montserrat" pitchFamily="2" charset="77"/>
              </a:rPr>
              <a:t>API Gateway</a:t>
            </a:r>
          </a:p>
        </p:txBody>
      </p:sp>
      <p:sp>
        <p:nvSpPr>
          <p:cNvPr id="20" name="Rectangle 19">
            <a:extLst>
              <a:ext uri="{FF2B5EF4-FFF2-40B4-BE49-F238E27FC236}">
                <a16:creationId xmlns:a16="http://schemas.microsoft.com/office/drawing/2014/main" id="{CEFDAD86-35EA-1C4F-A80E-D56D6D40F0DE}"/>
              </a:ext>
            </a:extLst>
          </p:cNvPr>
          <p:cNvSpPr/>
          <p:nvPr/>
        </p:nvSpPr>
        <p:spPr>
          <a:xfrm>
            <a:off x="6800949" y="3085747"/>
            <a:ext cx="2099880" cy="1950190"/>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AB008B"/>
              </a:solidFill>
            </a:endParaRPr>
          </a:p>
        </p:txBody>
      </p:sp>
      <p:sp>
        <p:nvSpPr>
          <p:cNvPr id="21" name="Rectangle 20">
            <a:extLst>
              <a:ext uri="{FF2B5EF4-FFF2-40B4-BE49-F238E27FC236}">
                <a16:creationId xmlns:a16="http://schemas.microsoft.com/office/drawing/2014/main" id="{D1143BBE-8655-3A46-B7D2-0211F5FFD53E}"/>
              </a:ext>
            </a:extLst>
          </p:cNvPr>
          <p:cNvSpPr/>
          <p:nvPr/>
        </p:nvSpPr>
        <p:spPr>
          <a:xfrm>
            <a:off x="9446752" y="3085747"/>
            <a:ext cx="2099880" cy="1950190"/>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AB008B"/>
              </a:solidFill>
            </a:endParaRPr>
          </a:p>
        </p:txBody>
      </p:sp>
    </p:spTree>
    <p:extLst>
      <p:ext uri="{BB962C8B-B14F-4D97-AF65-F5344CB8AC3E}">
        <p14:creationId xmlns:p14="http://schemas.microsoft.com/office/powerpoint/2010/main" val="1026842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D7B1-F389-41F3-B28E-4D49B6D80E9F}"/>
              </a:ext>
            </a:extLst>
          </p:cNvPr>
          <p:cNvSpPr>
            <a:spLocks noGrp="1"/>
          </p:cNvSpPr>
          <p:nvPr>
            <p:ph type="title"/>
          </p:nvPr>
        </p:nvSpPr>
        <p:spPr/>
        <p:txBody>
          <a:bodyPr/>
          <a:lstStyle/>
          <a:p>
            <a:r>
              <a:rPr lang="en-GB" dirty="0"/>
              <a:t>Communication between Microservices</a:t>
            </a:r>
            <a:br>
              <a:rPr lang="en-GB" dirty="0"/>
            </a:br>
            <a:endParaRPr lang="en-GB"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75998CF-7303-4FA2-B42E-263D522BB8EB}"/>
                  </a:ext>
                </a:extLst>
              </p14:cNvPr>
              <p14:cNvContentPartPr/>
              <p14:nvPr/>
            </p14:nvContentPartPr>
            <p14:xfrm>
              <a:off x="1705542" y="2193814"/>
              <a:ext cx="360" cy="360"/>
            </p14:xfrm>
          </p:contentPart>
        </mc:Choice>
        <mc:Fallback xmlns="">
          <p:pic>
            <p:nvPicPr>
              <p:cNvPr id="8" name="Ink 7">
                <a:extLst>
                  <a:ext uri="{FF2B5EF4-FFF2-40B4-BE49-F238E27FC236}">
                    <a16:creationId xmlns:a16="http://schemas.microsoft.com/office/drawing/2014/main" id="{575998CF-7303-4FA2-B42E-263D522BB8EB}"/>
                  </a:ext>
                </a:extLst>
              </p:cNvPr>
              <p:cNvPicPr/>
              <p:nvPr/>
            </p:nvPicPr>
            <p:blipFill>
              <a:blip r:embed="rId4"/>
              <a:stretch>
                <a:fillRect/>
              </a:stretch>
            </p:blipFill>
            <p:spPr>
              <a:xfrm>
                <a:off x="1696542" y="21848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5DAB5B3-D3E0-435F-BA33-F3330CEA46CC}"/>
                  </a:ext>
                </a:extLst>
              </p14:cNvPr>
              <p14:cNvContentPartPr/>
              <p14:nvPr/>
            </p14:nvContentPartPr>
            <p14:xfrm>
              <a:off x="10684079" y="4347969"/>
              <a:ext cx="65880" cy="1941840"/>
            </p14:xfrm>
          </p:contentPart>
        </mc:Choice>
        <mc:Fallback xmlns="">
          <p:pic>
            <p:nvPicPr>
              <p:cNvPr id="9" name="Ink 8">
                <a:extLst>
                  <a:ext uri="{FF2B5EF4-FFF2-40B4-BE49-F238E27FC236}">
                    <a16:creationId xmlns:a16="http://schemas.microsoft.com/office/drawing/2014/main" id="{C5DAB5B3-D3E0-435F-BA33-F3330CEA46CC}"/>
                  </a:ext>
                </a:extLst>
              </p:cNvPr>
              <p:cNvPicPr/>
              <p:nvPr/>
            </p:nvPicPr>
            <p:blipFill>
              <a:blip r:embed="rId8"/>
              <a:stretch>
                <a:fillRect/>
              </a:stretch>
            </p:blipFill>
            <p:spPr>
              <a:xfrm>
                <a:off x="10675030" y="4338967"/>
                <a:ext cx="83617" cy="195948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7" name="Ink 6">
                <a:extLst>
                  <a:ext uri="{FF2B5EF4-FFF2-40B4-BE49-F238E27FC236}">
                    <a16:creationId xmlns:a16="http://schemas.microsoft.com/office/drawing/2014/main" id="{29DA5CEF-E601-40DF-A2B4-34EFE32D227B}"/>
                  </a:ext>
                </a:extLst>
              </p14:cNvPr>
              <p14:cNvContentPartPr/>
              <p14:nvPr/>
            </p14:nvContentPartPr>
            <p14:xfrm>
              <a:off x="1220631" y="1831780"/>
              <a:ext cx="2102760" cy="2576078"/>
            </p14:xfrm>
          </p:contentPart>
        </mc:Choice>
        <mc:Fallback xmlns="">
          <p:pic>
            <p:nvPicPr>
              <p:cNvPr id="7" name="Ink 6">
                <a:extLst>
                  <a:ext uri="{FF2B5EF4-FFF2-40B4-BE49-F238E27FC236}">
                    <a16:creationId xmlns:a16="http://schemas.microsoft.com/office/drawing/2014/main" id="{29DA5CEF-E601-40DF-A2B4-34EFE32D227B}"/>
                  </a:ext>
                </a:extLst>
              </p:cNvPr>
              <p:cNvPicPr/>
              <p:nvPr/>
            </p:nvPicPr>
            <p:blipFill>
              <a:blip r:embed="rId10"/>
              <a:stretch>
                <a:fillRect/>
              </a:stretch>
            </p:blipFill>
            <p:spPr>
              <a:xfrm>
                <a:off x="1184631" y="1615787"/>
                <a:ext cx="2174400" cy="300770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84E46DC-F530-403C-931F-70CD5BCEA06D}"/>
                  </a:ext>
                </a:extLst>
              </p14:cNvPr>
              <p14:cNvContentPartPr/>
              <p14:nvPr/>
            </p14:nvContentPartPr>
            <p14:xfrm>
              <a:off x="-2880509" y="2848150"/>
              <a:ext cx="1080" cy="17640"/>
            </p14:xfrm>
          </p:contentPart>
        </mc:Choice>
        <mc:Fallback xmlns="">
          <p:pic>
            <p:nvPicPr>
              <p:cNvPr id="6" name="Ink 5">
                <a:extLst>
                  <a:ext uri="{FF2B5EF4-FFF2-40B4-BE49-F238E27FC236}">
                    <a16:creationId xmlns:a16="http://schemas.microsoft.com/office/drawing/2014/main" id="{B84E46DC-F530-403C-931F-70CD5BCEA06D}"/>
                  </a:ext>
                </a:extLst>
              </p:cNvPr>
              <p:cNvPicPr/>
              <p:nvPr/>
            </p:nvPicPr>
            <p:blipFill>
              <a:blip r:embed="rId12"/>
              <a:stretch>
                <a:fillRect/>
              </a:stretch>
            </p:blipFill>
            <p:spPr>
              <a:xfrm>
                <a:off x="-2889149" y="2839150"/>
                <a:ext cx="187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E414DFC1-AE98-4917-A213-52375FA93804}"/>
                  </a:ext>
                </a:extLst>
              </p14:cNvPr>
              <p14:cNvContentPartPr/>
              <p14:nvPr/>
            </p14:nvContentPartPr>
            <p14:xfrm>
              <a:off x="-289589" y="5044870"/>
              <a:ext cx="30960" cy="6480"/>
            </p14:xfrm>
          </p:contentPart>
        </mc:Choice>
        <mc:Fallback xmlns="">
          <p:pic>
            <p:nvPicPr>
              <p:cNvPr id="5" name="Ink 4">
                <a:extLst>
                  <a:ext uri="{FF2B5EF4-FFF2-40B4-BE49-F238E27FC236}">
                    <a16:creationId xmlns:a16="http://schemas.microsoft.com/office/drawing/2014/main" id="{E414DFC1-AE98-4917-A213-52375FA93804}"/>
                  </a:ext>
                </a:extLst>
              </p:cNvPr>
              <p:cNvPicPr/>
              <p:nvPr/>
            </p:nvPicPr>
            <p:blipFill>
              <a:blip r:embed="rId14"/>
              <a:stretch>
                <a:fillRect/>
              </a:stretch>
            </p:blipFill>
            <p:spPr>
              <a:xfrm>
                <a:off x="-298589" y="5036230"/>
                <a:ext cx="48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50C739DB-E0A4-4919-B62F-C7BD48359C62}"/>
                  </a:ext>
                </a:extLst>
              </p14:cNvPr>
              <p14:cNvContentPartPr/>
              <p14:nvPr/>
            </p14:nvContentPartPr>
            <p14:xfrm>
              <a:off x="4963460" y="1706882"/>
              <a:ext cx="360" cy="360"/>
            </p14:xfrm>
          </p:contentPart>
        </mc:Choice>
        <mc:Fallback xmlns="">
          <p:pic>
            <p:nvPicPr>
              <p:cNvPr id="10" name="Ink 9">
                <a:extLst>
                  <a:ext uri="{FF2B5EF4-FFF2-40B4-BE49-F238E27FC236}">
                    <a16:creationId xmlns:a16="http://schemas.microsoft.com/office/drawing/2014/main" id="{50C739DB-E0A4-4919-B62F-C7BD48359C62}"/>
                  </a:ext>
                </a:extLst>
              </p:cNvPr>
              <p:cNvPicPr/>
              <p:nvPr/>
            </p:nvPicPr>
            <p:blipFill>
              <a:blip r:embed="rId16"/>
              <a:stretch>
                <a:fillRect/>
              </a:stretch>
            </p:blipFill>
            <p:spPr>
              <a:xfrm>
                <a:off x="4954460" y="16978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10146375-BE99-4719-85E6-3925AAF5A430}"/>
                  </a:ext>
                </a:extLst>
              </p14:cNvPr>
              <p14:cNvContentPartPr/>
              <p14:nvPr/>
            </p14:nvContentPartPr>
            <p14:xfrm>
              <a:off x="2605820" y="3395806"/>
              <a:ext cx="40680" cy="5760"/>
            </p14:xfrm>
          </p:contentPart>
        </mc:Choice>
        <mc:Fallback xmlns="">
          <p:pic>
            <p:nvPicPr>
              <p:cNvPr id="16" name="Ink 15">
                <a:extLst>
                  <a:ext uri="{FF2B5EF4-FFF2-40B4-BE49-F238E27FC236}">
                    <a16:creationId xmlns:a16="http://schemas.microsoft.com/office/drawing/2014/main" id="{10146375-BE99-4719-85E6-3925AAF5A430}"/>
                  </a:ext>
                </a:extLst>
              </p:cNvPr>
              <p:cNvPicPr/>
              <p:nvPr/>
            </p:nvPicPr>
            <p:blipFill>
              <a:blip r:embed="rId18"/>
              <a:stretch>
                <a:fillRect/>
              </a:stretch>
            </p:blipFill>
            <p:spPr>
              <a:xfrm>
                <a:off x="2596899" y="3386806"/>
                <a:ext cx="58165" cy="23400"/>
              </a:xfrm>
              <a:prstGeom prst="rect">
                <a:avLst/>
              </a:prstGeom>
            </p:spPr>
          </p:pic>
        </mc:Fallback>
      </mc:AlternateContent>
      <p:sp>
        <p:nvSpPr>
          <p:cNvPr id="3" name="Rounded Rectangle 2">
            <a:extLst>
              <a:ext uri="{FF2B5EF4-FFF2-40B4-BE49-F238E27FC236}">
                <a16:creationId xmlns:a16="http://schemas.microsoft.com/office/drawing/2014/main" id="{B064CDE7-87E3-7F41-9CCD-04A958AECD89}"/>
              </a:ext>
            </a:extLst>
          </p:cNvPr>
          <p:cNvSpPr/>
          <p:nvPr/>
        </p:nvSpPr>
        <p:spPr>
          <a:xfrm>
            <a:off x="1020417" y="1534606"/>
            <a:ext cx="4399722" cy="3932877"/>
          </a:xfrm>
          <a:prstGeom prst="roundRect">
            <a:avLst>
              <a:gd name="adj" fmla="val 318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5CF4BA5-BAA8-BF4F-A5BC-35308371CC9F}"/>
              </a:ext>
            </a:extLst>
          </p:cNvPr>
          <p:cNvSpPr txBox="1"/>
          <p:nvPr/>
        </p:nvSpPr>
        <p:spPr>
          <a:xfrm>
            <a:off x="1584155" y="1942023"/>
            <a:ext cx="3379305" cy="503582"/>
          </a:xfrm>
          <a:prstGeom prst="rect">
            <a:avLst/>
          </a:prstGeom>
        </p:spPr>
        <p:txBody>
          <a:bodyPr vert="horz" wrap="square" lIns="0" tIns="0" rIns="0" bIns="0" rtlCol="0" anchor="t" anchorCtr="0">
            <a:normAutofit/>
          </a:bodyPr>
          <a:lstStyle/>
          <a:p>
            <a:pPr algn="ctr"/>
            <a:r>
              <a:rPr lang="en-GB" sz="2400" b="1" dirty="0">
                <a:latin typeface="Montserrat" pitchFamily="2" charset="77"/>
              </a:rPr>
              <a:t>VPC</a:t>
            </a:r>
            <a:endParaRPr lang="en-US" sz="2400" dirty="0"/>
          </a:p>
        </p:txBody>
      </p:sp>
      <p:sp>
        <p:nvSpPr>
          <p:cNvPr id="13" name="Rectangle 12">
            <a:extLst>
              <a:ext uri="{FF2B5EF4-FFF2-40B4-BE49-F238E27FC236}">
                <a16:creationId xmlns:a16="http://schemas.microsoft.com/office/drawing/2014/main" id="{B07E7A00-2D40-AF46-85E3-1BE6F7736541}"/>
              </a:ext>
            </a:extLst>
          </p:cNvPr>
          <p:cNvSpPr/>
          <p:nvPr/>
        </p:nvSpPr>
        <p:spPr>
          <a:xfrm>
            <a:off x="1680182" y="3004087"/>
            <a:ext cx="993913" cy="993913"/>
          </a:xfrm>
          <a:prstGeom prst="rect">
            <a:avLst/>
          </a:prstGeom>
          <a:solidFill>
            <a:srgbClr val="00CEF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84CF993-95D6-7C48-8D0A-8EAF311C75A1}"/>
              </a:ext>
            </a:extLst>
          </p:cNvPr>
          <p:cNvSpPr/>
          <p:nvPr/>
        </p:nvSpPr>
        <p:spPr>
          <a:xfrm>
            <a:off x="3787600" y="3042335"/>
            <a:ext cx="993913" cy="993913"/>
          </a:xfrm>
          <a:prstGeom prst="rect">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8A6C5FF-0DF1-8241-9816-EAB127F86A0A}"/>
              </a:ext>
            </a:extLst>
          </p:cNvPr>
          <p:cNvSpPr txBox="1"/>
          <p:nvPr/>
        </p:nvSpPr>
        <p:spPr>
          <a:xfrm>
            <a:off x="1151994" y="4363483"/>
            <a:ext cx="2098702" cy="498609"/>
          </a:xfrm>
          <a:prstGeom prst="rect">
            <a:avLst/>
          </a:prstGeom>
        </p:spPr>
        <p:txBody>
          <a:bodyPr vert="horz" wrap="square" lIns="0" tIns="0" rIns="0" bIns="0" rtlCol="0" anchor="t" anchorCtr="0">
            <a:normAutofit/>
          </a:bodyPr>
          <a:lstStyle/>
          <a:p>
            <a:pPr algn="ctr"/>
            <a:r>
              <a:rPr lang="en-US" b="1" dirty="0">
                <a:latin typeface="Montserrat" pitchFamily="2" charset="77"/>
              </a:rPr>
              <a:t>EC2 Instance</a:t>
            </a:r>
          </a:p>
        </p:txBody>
      </p:sp>
      <p:sp>
        <p:nvSpPr>
          <p:cNvPr id="27" name="TextBox 26">
            <a:extLst>
              <a:ext uri="{FF2B5EF4-FFF2-40B4-BE49-F238E27FC236}">
                <a16:creationId xmlns:a16="http://schemas.microsoft.com/office/drawing/2014/main" id="{F434122F-037B-C94E-884D-7024601B96D8}"/>
              </a:ext>
            </a:extLst>
          </p:cNvPr>
          <p:cNvSpPr txBox="1"/>
          <p:nvPr/>
        </p:nvSpPr>
        <p:spPr>
          <a:xfrm>
            <a:off x="3220278" y="4363482"/>
            <a:ext cx="2098702" cy="498609"/>
          </a:xfrm>
          <a:prstGeom prst="rect">
            <a:avLst/>
          </a:prstGeom>
        </p:spPr>
        <p:txBody>
          <a:bodyPr vert="horz" wrap="square" lIns="0" tIns="0" rIns="0" bIns="0" rtlCol="0" anchor="t" anchorCtr="0">
            <a:normAutofit/>
          </a:bodyPr>
          <a:lstStyle/>
          <a:p>
            <a:pPr algn="ctr"/>
            <a:r>
              <a:rPr lang="en-US" b="1" dirty="0">
                <a:latin typeface="Montserrat" pitchFamily="2" charset="77"/>
              </a:rPr>
              <a:t>VPC Interface</a:t>
            </a:r>
          </a:p>
        </p:txBody>
      </p:sp>
      <p:sp>
        <p:nvSpPr>
          <p:cNvPr id="31" name="TextBox 30">
            <a:extLst>
              <a:ext uri="{FF2B5EF4-FFF2-40B4-BE49-F238E27FC236}">
                <a16:creationId xmlns:a16="http://schemas.microsoft.com/office/drawing/2014/main" id="{2CFBE318-EF47-7944-945F-8E58E6E5E25A}"/>
              </a:ext>
            </a:extLst>
          </p:cNvPr>
          <p:cNvSpPr txBox="1"/>
          <p:nvPr/>
        </p:nvSpPr>
        <p:spPr>
          <a:xfrm>
            <a:off x="3583157" y="2612104"/>
            <a:ext cx="1463845" cy="336940"/>
          </a:xfrm>
          <a:prstGeom prst="rect">
            <a:avLst/>
          </a:prstGeom>
        </p:spPr>
        <p:txBody>
          <a:bodyPr vert="horz" wrap="square" lIns="0" tIns="0" rIns="0" bIns="0" rtlCol="0" anchor="t" anchorCtr="0">
            <a:normAutofit/>
          </a:bodyPr>
          <a:lstStyle/>
          <a:p>
            <a:pPr algn="ctr"/>
            <a:r>
              <a:rPr lang="en-GB" b="1" dirty="0">
                <a:latin typeface="Montserrat" pitchFamily="2" charset="77"/>
              </a:rPr>
              <a:t>IP</a:t>
            </a:r>
            <a:endParaRPr lang="en-US" dirty="0"/>
          </a:p>
        </p:txBody>
      </p:sp>
      <p:sp>
        <p:nvSpPr>
          <p:cNvPr id="32" name="Rectangle 31">
            <a:extLst>
              <a:ext uri="{FF2B5EF4-FFF2-40B4-BE49-F238E27FC236}">
                <a16:creationId xmlns:a16="http://schemas.microsoft.com/office/drawing/2014/main" id="{D0DAF136-7EA5-A743-9280-C80D38A08C9D}"/>
              </a:ext>
            </a:extLst>
          </p:cNvPr>
          <p:cNvSpPr/>
          <p:nvPr/>
        </p:nvSpPr>
        <p:spPr>
          <a:xfrm>
            <a:off x="8087237" y="2053410"/>
            <a:ext cx="2884132" cy="2594102"/>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AB008B"/>
              </a:solidFill>
            </a:endParaRPr>
          </a:p>
        </p:txBody>
      </p:sp>
      <p:sp>
        <p:nvSpPr>
          <p:cNvPr id="33" name="TextBox 32">
            <a:extLst>
              <a:ext uri="{FF2B5EF4-FFF2-40B4-BE49-F238E27FC236}">
                <a16:creationId xmlns:a16="http://schemas.microsoft.com/office/drawing/2014/main" id="{E5C268D8-8296-1A47-862E-413AB799BB6F}"/>
              </a:ext>
            </a:extLst>
          </p:cNvPr>
          <p:cNvSpPr txBox="1"/>
          <p:nvPr/>
        </p:nvSpPr>
        <p:spPr>
          <a:xfrm>
            <a:off x="8680779" y="2895791"/>
            <a:ext cx="1697048" cy="1054701"/>
          </a:xfrm>
          <a:prstGeom prst="rect">
            <a:avLst/>
          </a:prstGeom>
        </p:spPr>
        <p:txBody>
          <a:bodyPr vert="horz" wrap="square" lIns="0" tIns="0" rIns="0" bIns="0" rtlCol="0" anchor="t" anchorCtr="0">
            <a:normAutofit lnSpcReduction="10000"/>
          </a:bodyPr>
          <a:lstStyle/>
          <a:p>
            <a:pPr algn="ctr"/>
            <a:r>
              <a:rPr lang="en-US" b="1" dirty="0">
                <a:latin typeface="Montserrat" pitchFamily="2" charset="77"/>
              </a:rPr>
              <a:t>API Gateway S3 LAMBDA DYAMODB </a:t>
            </a:r>
            <a:r>
              <a:rPr lang="en-US" b="1" dirty="0" err="1">
                <a:latin typeface="Montserrat" pitchFamily="2" charset="77"/>
              </a:rPr>
              <a:t>etc</a:t>
            </a:r>
            <a:endParaRPr lang="en-US" b="1" dirty="0">
              <a:latin typeface="Montserrat" pitchFamily="2" charset="77"/>
            </a:endParaRPr>
          </a:p>
        </p:txBody>
      </p:sp>
      <p:sp>
        <p:nvSpPr>
          <p:cNvPr id="34" name="TextBox 33">
            <a:extLst>
              <a:ext uri="{FF2B5EF4-FFF2-40B4-BE49-F238E27FC236}">
                <a16:creationId xmlns:a16="http://schemas.microsoft.com/office/drawing/2014/main" id="{E4E3D8BD-B489-F143-9C7D-7C6F564EB403}"/>
              </a:ext>
            </a:extLst>
          </p:cNvPr>
          <p:cNvSpPr txBox="1"/>
          <p:nvPr/>
        </p:nvSpPr>
        <p:spPr>
          <a:xfrm>
            <a:off x="8585377" y="4953825"/>
            <a:ext cx="2098702" cy="498609"/>
          </a:xfrm>
          <a:prstGeom prst="rect">
            <a:avLst/>
          </a:prstGeom>
        </p:spPr>
        <p:txBody>
          <a:bodyPr vert="horz" wrap="square" lIns="0" tIns="0" rIns="0" bIns="0" rtlCol="0" anchor="t" anchorCtr="0">
            <a:normAutofit/>
          </a:bodyPr>
          <a:lstStyle/>
          <a:p>
            <a:pPr algn="ctr"/>
            <a:r>
              <a:rPr lang="en-US" b="1" dirty="0">
                <a:latin typeface="Montserrat" pitchFamily="2" charset="77"/>
              </a:rPr>
              <a:t>AWS Services</a:t>
            </a:r>
          </a:p>
        </p:txBody>
      </p:sp>
      <p:cxnSp>
        <p:nvCxnSpPr>
          <p:cNvPr id="17" name="Straight Arrow Connector 16">
            <a:extLst>
              <a:ext uri="{FF2B5EF4-FFF2-40B4-BE49-F238E27FC236}">
                <a16:creationId xmlns:a16="http://schemas.microsoft.com/office/drawing/2014/main" id="{33708FBB-90C0-AE4D-8CD0-ADC4C617B808}"/>
              </a:ext>
            </a:extLst>
          </p:cNvPr>
          <p:cNvCxnSpPr>
            <a:cxnSpLocks/>
          </p:cNvCxnSpPr>
          <p:nvPr/>
        </p:nvCxnSpPr>
        <p:spPr>
          <a:xfrm>
            <a:off x="4582729" y="6488593"/>
            <a:ext cx="4229965"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B322ADC-B6BE-5B4E-A752-4999F382F938}"/>
              </a:ext>
            </a:extLst>
          </p:cNvPr>
          <p:cNvSpPr txBox="1"/>
          <p:nvPr/>
        </p:nvSpPr>
        <p:spPr>
          <a:xfrm>
            <a:off x="4407003" y="5751972"/>
            <a:ext cx="4581416" cy="1973520"/>
          </a:xfrm>
          <a:prstGeom prst="rect">
            <a:avLst/>
          </a:prstGeom>
        </p:spPr>
        <p:txBody>
          <a:bodyPr vert="horz" wrap="square" lIns="0" tIns="0" rIns="0" bIns="0" rtlCol="0" anchor="t" anchorCtr="0">
            <a:normAutofit/>
          </a:bodyPr>
          <a:lstStyle/>
          <a:p>
            <a:pPr algn="ctr"/>
            <a:r>
              <a:rPr lang="en-US" dirty="0">
                <a:latin typeface="Montserrat" pitchFamily="2" charset="77"/>
              </a:rPr>
              <a:t>Flow of traffic stays within AWS Network</a:t>
            </a:r>
          </a:p>
        </p:txBody>
      </p:sp>
      <p:sp>
        <p:nvSpPr>
          <p:cNvPr id="36" name="TextBox 35">
            <a:extLst>
              <a:ext uri="{FF2B5EF4-FFF2-40B4-BE49-F238E27FC236}">
                <a16:creationId xmlns:a16="http://schemas.microsoft.com/office/drawing/2014/main" id="{8AA4EA5B-D6F5-0D48-93A7-637B8E4E9CFA}"/>
              </a:ext>
            </a:extLst>
          </p:cNvPr>
          <p:cNvSpPr txBox="1"/>
          <p:nvPr/>
        </p:nvSpPr>
        <p:spPr>
          <a:xfrm>
            <a:off x="5512959" y="2807078"/>
            <a:ext cx="2393960" cy="1747498"/>
          </a:xfrm>
          <a:prstGeom prst="rect">
            <a:avLst/>
          </a:prstGeom>
        </p:spPr>
        <p:txBody>
          <a:bodyPr vert="horz" wrap="square" lIns="0" tIns="0" rIns="0" bIns="0" rtlCol="0" anchor="t" anchorCtr="0">
            <a:normAutofit/>
          </a:bodyPr>
          <a:lstStyle/>
          <a:p>
            <a:pPr algn="ctr"/>
            <a:r>
              <a:rPr lang="en-US" dirty="0"/>
              <a:t>Interface existing LAMBDA function</a:t>
            </a:r>
          </a:p>
        </p:txBody>
      </p:sp>
      <p:cxnSp>
        <p:nvCxnSpPr>
          <p:cNvPr id="37" name="Straight Arrow Connector 36">
            <a:extLst>
              <a:ext uri="{FF2B5EF4-FFF2-40B4-BE49-F238E27FC236}">
                <a16:creationId xmlns:a16="http://schemas.microsoft.com/office/drawing/2014/main" id="{373012CA-1569-B045-BDCD-C110E6ADEB90}"/>
              </a:ext>
            </a:extLst>
          </p:cNvPr>
          <p:cNvCxnSpPr>
            <a:cxnSpLocks/>
          </p:cNvCxnSpPr>
          <p:nvPr/>
        </p:nvCxnSpPr>
        <p:spPr>
          <a:xfrm>
            <a:off x="4269629" y="3539291"/>
            <a:ext cx="4229965"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53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D7B1-F389-41F3-B28E-4D49B6D80E9F}"/>
              </a:ext>
            </a:extLst>
          </p:cNvPr>
          <p:cNvSpPr>
            <a:spLocks noGrp="1"/>
          </p:cNvSpPr>
          <p:nvPr>
            <p:ph type="title"/>
          </p:nvPr>
        </p:nvSpPr>
        <p:spPr/>
        <p:txBody>
          <a:bodyPr/>
          <a:lstStyle/>
          <a:p>
            <a:r>
              <a:rPr lang="en-GB" dirty="0"/>
              <a:t>Communication between Microservices</a:t>
            </a:r>
            <a:br>
              <a:rPr lang="en-GB" dirty="0"/>
            </a:br>
            <a:endParaRPr lang="en-GB" dirty="0"/>
          </a:p>
        </p:txBody>
      </p:sp>
      <p:sp>
        <p:nvSpPr>
          <p:cNvPr id="3" name="Content Placeholder 2">
            <a:extLst>
              <a:ext uri="{FF2B5EF4-FFF2-40B4-BE49-F238E27FC236}">
                <a16:creationId xmlns:a16="http://schemas.microsoft.com/office/drawing/2014/main" id="{A889128C-16F9-423B-94F0-7E2EDD4FE2B7}"/>
              </a:ext>
            </a:extLst>
          </p:cNvPr>
          <p:cNvSpPr>
            <a:spLocks noGrp="1"/>
          </p:cNvSpPr>
          <p:nvPr>
            <p:ph idx="1"/>
          </p:nvPr>
        </p:nvSpPr>
        <p:spPr>
          <a:xfrm>
            <a:off x="372210" y="1175415"/>
            <a:ext cx="11435615" cy="2294986"/>
          </a:xfrm>
        </p:spPr>
        <p:txBody>
          <a:bodyPr/>
          <a:lstStyle/>
          <a:p>
            <a:r>
              <a:rPr lang="en-GB" dirty="0"/>
              <a:t>North/South – API Gateway</a:t>
            </a:r>
          </a:p>
          <a:p>
            <a:r>
              <a:rPr lang="en-GB" dirty="0"/>
              <a:t>Additional Options</a:t>
            </a:r>
          </a:p>
          <a:p>
            <a:pPr lvl="1"/>
            <a:r>
              <a:rPr lang="en-GB" dirty="0"/>
              <a:t>Service Discovery</a:t>
            </a:r>
          </a:p>
          <a:p>
            <a:pPr lvl="1"/>
            <a:r>
              <a:rPr lang="en-GB" dirty="0"/>
              <a:t>Application Layer Networking</a:t>
            </a:r>
          </a:p>
          <a:p>
            <a:pPr marL="0" indent="0">
              <a:buNone/>
            </a:pPr>
            <a:endParaRPr lang="en-GB" dirty="0"/>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728296D5-9B8A-4D76-93E0-AEF115B8EBB0}"/>
                  </a:ext>
                </a:extLst>
              </p14:cNvPr>
              <p14:cNvContentPartPr/>
              <p14:nvPr/>
            </p14:nvContentPartPr>
            <p14:xfrm>
              <a:off x="-2557227" y="592027"/>
              <a:ext cx="360" cy="360"/>
            </p14:xfrm>
          </p:contentPart>
        </mc:Choice>
        <mc:Fallback xmlns="">
          <p:pic>
            <p:nvPicPr>
              <p:cNvPr id="20" name="Ink 19">
                <a:extLst>
                  <a:ext uri="{FF2B5EF4-FFF2-40B4-BE49-F238E27FC236}">
                    <a16:creationId xmlns:a16="http://schemas.microsoft.com/office/drawing/2014/main" id="{728296D5-9B8A-4D76-93E0-AEF115B8EBB0}"/>
                  </a:ext>
                </a:extLst>
              </p:cNvPr>
              <p:cNvPicPr/>
              <p:nvPr/>
            </p:nvPicPr>
            <p:blipFill>
              <a:blip r:embed="rId4"/>
              <a:stretch>
                <a:fillRect/>
              </a:stretch>
            </p:blipFill>
            <p:spPr>
              <a:xfrm>
                <a:off x="-2565867" y="583027"/>
                <a:ext cx="18000" cy="18000"/>
              </a:xfrm>
              <a:prstGeom prst="rect">
                <a:avLst/>
              </a:prstGeom>
            </p:spPr>
          </p:pic>
        </mc:Fallback>
      </mc:AlternateContent>
      <p:sp>
        <p:nvSpPr>
          <p:cNvPr id="22" name="Rectangle 21">
            <a:extLst>
              <a:ext uri="{FF2B5EF4-FFF2-40B4-BE49-F238E27FC236}">
                <a16:creationId xmlns:a16="http://schemas.microsoft.com/office/drawing/2014/main" id="{A87A1759-D9CA-4BAF-A2C3-352A48E4F0A1}"/>
              </a:ext>
            </a:extLst>
          </p:cNvPr>
          <p:cNvSpPr/>
          <p:nvPr/>
        </p:nvSpPr>
        <p:spPr>
          <a:xfrm>
            <a:off x="4779993" y="3587301"/>
            <a:ext cx="1958494" cy="1024602"/>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AB008B"/>
              </a:solidFill>
            </a:endParaRPr>
          </a:p>
        </p:txBody>
      </p:sp>
      <p:sp>
        <p:nvSpPr>
          <p:cNvPr id="5" name="TextBox 4">
            <a:extLst>
              <a:ext uri="{FF2B5EF4-FFF2-40B4-BE49-F238E27FC236}">
                <a16:creationId xmlns:a16="http://schemas.microsoft.com/office/drawing/2014/main" id="{C0721335-2F38-D644-A8FF-4B007B661021}"/>
              </a:ext>
            </a:extLst>
          </p:cNvPr>
          <p:cNvSpPr txBox="1"/>
          <p:nvPr/>
        </p:nvSpPr>
        <p:spPr>
          <a:xfrm>
            <a:off x="4659074" y="4907864"/>
            <a:ext cx="2200331" cy="633739"/>
          </a:xfrm>
          <a:prstGeom prst="rect">
            <a:avLst/>
          </a:prstGeom>
        </p:spPr>
        <p:txBody>
          <a:bodyPr vert="horz" wrap="square" lIns="0" tIns="0" rIns="0" bIns="0" rtlCol="0" anchor="t" anchorCtr="0">
            <a:normAutofit/>
          </a:bodyPr>
          <a:lstStyle/>
          <a:p>
            <a:pPr algn="ctr"/>
            <a:r>
              <a:rPr lang="en-GB" sz="1600" b="1" dirty="0">
                <a:latin typeface="Montserrat" pitchFamily="2" charset="77"/>
              </a:rPr>
              <a:t>App Mesh Router</a:t>
            </a:r>
          </a:p>
          <a:p>
            <a:pPr algn="ctr"/>
            <a:endParaRPr lang="en-US" sz="1600" b="1" dirty="0">
              <a:latin typeface="Montserrat" pitchFamily="2" charset="77"/>
            </a:endParaRPr>
          </a:p>
        </p:txBody>
      </p:sp>
      <p:sp>
        <p:nvSpPr>
          <p:cNvPr id="6" name="Oval 5">
            <a:extLst>
              <a:ext uri="{FF2B5EF4-FFF2-40B4-BE49-F238E27FC236}">
                <a16:creationId xmlns:a16="http://schemas.microsoft.com/office/drawing/2014/main" id="{38D1A4E4-2C83-9D4C-9587-A09DC0A62A9E}"/>
              </a:ext>
            </a:extLst>
          </p:cNvPr>
          <p:cNvSpPr/>
          <p:nvPr/>
        </p:nvSpPr>
        <p:spPr>
          <a:xfrm>
            <a:off x="8246151" y="1967222"/>
            <a:ext cx="731613" cy="73161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solidFill>
              </a:ln>
              <a:solidFill>
                <a:schemeClr val="accent3"/>
              </a:solidFill>
            </a:endParaRPr>
          </a:p>
        </p:txBody>
      </p:sp>
      <p:sp>
        <p:nvSpPr>
          <p:cNvPr id="23" name="Oval 22">
            <a:extLst>
              <a:ext uri="{FF2B5EF4-FFF2-40B4-BE49-F238E27FC236}">
                <a16:creationId xmlns:a16="http://schemas.microsoft.com/office/drawing/2014/main" id="{B6AA8CD5-B9AB-BE44-A966-3B29E1789498}"/>
              </a:ext>
            </a:extLst>
          </p:cNvPr>
          <p:cNvSpPr/>
          <p:nvPr/>
        </p:nvSpPr>
        <p:spPr>
          <a:xfrm>
            <a:off x="8246152" y="3155958"/>
            <a:ext cx="731613" cy="73161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solidFill>
              </a:ln>
              <a:solidFill>
                <a:schemeClr val="accent3"/>
              </a:solidFill>
            </a:endParaRPr>
          </a:p>
        </p:txBody>
      </p:sp>
      <p:sp>
        <p:nvSpPr>
          <p:cNvPr id="24" name="Oval 23">
            <a:extLst>
              <a:ext uri="{FF2B5EF4-FFF2-40B4-BE49-F238E27FC236}">
                <a16:creationId xmlns:a16="http://schemas.microsoft.com/office/drawing/2014/main" id="{EEF20BB3-582F-E448-BD56-55A84E8BA046}"/>
              </a:ext>
            </a:extLst>
          </p:cNvPr>
          <p:cNvSpPr/>
          <p:nvPr/>
        </p:nvSpPr>
        <p:spPr>
          <a:xfrm>
            <a:off x="8246152" y="4344694"/>
            <a:ext cx="731613" cy="73161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solidFill>
              </a:ln>
              <a:solidFill>
                <a:schemeClr val="accent3"/>
              </a:solidFill>
            </a:endParaRPr>
          </a:p>
        </p:txBody>
      </p:sp>
      <p:sp>
        <p:nvSpPr>
          <p:cNvPr id="25" name="Oval 24">
            <a:extLst>
              <a:ext uri="{FF2B5EF4-FFF2-40B4-BE49-F238E27FC236}">
                <a16:creationId xmlns:a16="http://schemas.microsoft.com/office/drawing/2014/main" id="{857B5450-A08A-9546-9B4D-C3849EFE887C}"/>
              </a:ext>
            </a:extLst>
          </p:cNvPr>
          <p:cNvSpPr/>
          <p:nvPr/>
        </p:nvSpPr>
        <p:spPr>
          <a:xfrm>
            <a:off x="8259404" y="5533429"/>
            <a:ext cx="731613" cy="731613"/>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solidFill>
              </a:ln>
              <a:solidFill>
                <a:schemeClr val="accent3"/>
              </a:solidFill>
            </a:endParaRPr>
          </a:p>
        </p:txBody>
      </p:sp>
      <p:sp>
        <p:nvSpPr>
          <p:cNvPr id="26" name="Oval 25">
            <a:extLst>
              <a:ext uri="{FF2B5EF4-FFF2-40B4-BE49-F238E27FC236}">
                <a16:creationId xmlns:a16="http://schemas.microsoft.com/office/drawing/2014/main" id="{B454E366-6769-CF4B-A8B7-66EC90F97171}"/>
              </a:ext>
            </a:extLst>
          </p:cNvPr>
          <p:cNvSpPr/>
          <p:nvPr/>
        </p:nvSpPr>
        <p:spPr>
          <a:xfrm>
            <a:off x="10339996" y="1940717"/>
            <a:ext cx="731613" cy="731613"/>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solidFill>
              </a:ln>
              <a:solidFill>
                <a:schemeClr val="accent3"/>
              </a:solidFill>
            </a:endParaRPr>
          </a:p>
        </p:txBody>
      </p:sp>
      <p:sp>
        <p:nvSpPr>
          <p:cNvPr id="27" name="Oval 26">
            <a:extLst>
              <a:ext uri="{FF2B5EF4-FFF2-40B4-BE49-F238E27FC236}">
                <a16:creationId xmlns:a16="http://schemas.microsoft.com/office/drawing/2014/main" id="{A708D318-4234-464C-9F92-92539E3CD8F0}"/>
              </a:ext>
            </a:extLst>
          </p:cNvPr>
          <p:cNvSpPr/>
          <p:nvPr/>
        </p:nvSpPr>
        <p:spPr>
          <a:xfrm>
            <a:off x="10339997" y="3129453"/>
            <a:ext cx="731613" cy="731613"/>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solidFill>
              </a:ln>
              <a:solidFill>
                <a:schemeClr val="accent3"/>
              </a:solidFill>
            </a:endParaRPr>
          </a:p>
        </p:txBody>
      </p:sp>
      <p:sp>
        <p:nvSpPr>
          <p:cNvPr id="28" name="Oval 27">
            <a:extLst>
              <a:ext uri="{FF2B5EF4-FFF2-40B4-BE49-F238E27FC236}">
                <a16:creationId xmlns:a16="http://schemas.microsoft.com/office/drawing/2014/main" id="{A7A767C2-5D83-464B-AB3C-AA4F324B1CE6}"/>
              </a:ext>
            </a:extLst>
          </p:cNvPr>
          <p:cNvSpPr/>
          <p:nvPr/>
        </p:nvSpPr>
        <p:spPr>
          <a:xfrm>
            <a:off x="10339997" y="4318189"/>
            <a:ext cx="731613" cy="731613"/>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solidFill>
              </a:ln>
              <a:solidFill>
                <a:schemeClr val="accent3"/>
              </a:solidFill>
            </a:endParaRPr>
          </a:p>
        </p:txBody>
      </p:sp>
      <p:sp>
        <p:nvSpPr>
          <p:cNvPr id="29" name="Oval 28">
            <a:extLst>
              <a:ext uri="{FF2B5EF4-FFF2-40B4-BE49-F238E27FC236}">
                <a16:creationId xmlns:a16="http://schemas.microsoft.com/office/drawing/2014/main" id="{2228A52E-AA55-794F-B931-2C706A2F6A8C}"/>
              </a:ext>
            </a:extLst>
          </p:cNvPr>
          <p:cNvSpPr/>
          <p:nvPr/>
        </p:nvSpPr>
        <p:spPr>
          <a:xfrm>
            <a:off x="10353249" y="5506924"/>
            <a:ext cx="731613" cy="731613"/>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solidFill>
              </a:ln>
              <a:solidFill>
                <a:schemeClr val="accent3"/>
              </a:solidFill>
            </a:endParaRPr>
          </a:p>
        </p:txBody>
      </p:sp>
      <p:sp>
        <p:nvSpPr>
          <p:cNvPr id="7" name="TextBox 6">
            <a:extLst>
              <a:ext uri="{FF2B5EF4-FFF2-40B4-BE49-F238E27FC236}">
                <a16:creationId xmlns:a16="http://schemas.microsoft.com/office/drawing/2014/main" id="{2128CBD6-A4E6-294E-94DD-19CDC55F040D}"/>
              </a:ext>
            </a:extLst>
          </p:cNvPr>
          <p:cNvSpPr txBox="1"/>
          <p:nvPr/>
        </p:nvSpPr>
        <p:spPr>
          <a:xfrm>
            <a:off x="7845286" y="2197960"/>
            <a:ext cx="477078" cy="291548"/>
          </a:xfrm>
          <a:prstGeom prst="rect">
            <a:avLst/>
          </a:prstGeom>
        </p:spPr>
        <p:txBody>
          <a:bodyPr vert="horz" wrap="square" lIns="0" tIns="0" rIns="0" bIns="0" rtlCol="0" anchor="t" anchorCtr="0">
            <a:normAutofit/>
          </a:bodyPr>
          <a:lstStyle/>
          <a:p>
            <a:pPr algn="l"/>
            <a:r>
              <a:rPr lang="en-US" b="1" dirty="0">
                <a:solidFill>
                  <a:schemeClr val="accent3"/>
                </a:solidFill>
                <a:latin typeface="Montserrat" pitchFamily="2" charset="77"/>
              </a:rPr>
              <a:t>A</a:t>
            </a:r>
          </a:p>
        </p:txBody>
      </p:sp>
      <p:sp>
        <p:nvSpPr>
          <p:cNvPr id="30" name="TextBox 29">
            <a:extLst>
              <a:ext uri="{FF2B5EF4-FFF2-40B4-BE49-F238E27FC236}">
                <a16:creationId xmlns:a16="http://schemas.microsoft.com/office/drawing/2014/main" id="{B70BCC8E-F914-914B-8A42-3BEBA1F8EFCA}"/>
              </a:ext>
            </a:extLst>
          </p:cNvPr>
          <p:cNvSpPr txBox="1"/>
          <p:nvPr/>
        </p:nvSpPr>
        <p:spPr>
          <a:xfrm>
            <a:off x="7845286" y="3386238"/>
            <a:ext cx="477078" cy="291548"/>
          </a:xfrm>
          <a:prstGeom prst="rect">
            <a:avLst/>
          </a:prstGeom>
        </p:spPr>
        <p:txBody>
          <a:bodyPr vert="horz" wrap="square" lIns="0" tIns="0" rIns="0" bIns="0" rtlCol="0" anchor="t" anchorCtr="0">
            <a:normAutofit/>
          </a:bodyPr>
          <a:lstStyle/>
          <a:p>
            <a:pPr algn="l"/>
            <a:r>
              <a:rPr lang="en-US" b="1" dirty="0">
                <a:solidFill>
                  <a:schemeClr val="accent3"/>
                </a:solidFill>
                <a:latin typeface="Montserrat" pitchFamily="2" charset="77"/>
              </a:rPr>
              <a:t>B</a:t>
            </a:r>
          </a:p>
        </p:txBody>
      </p:sp>
      <p:sp>
        <p:nvSpPr>
          <p:cNvPr id="31" name="TextBox 30">
            <a:extLst>
              <a:ext uri="{FF2B5EF4-FFF2-40B4-BE49-F238E27FC236}">
                <a16:creationId xmlns:a16="http://schemas.microsoft.com/office/drawing/2014/main" id="{D5CEFC65-F177-454D-B2D9-D914F4058B7E}"/>
              </a:ext>
            </a:extLst>
          </p:cNvPr>
          <p:cNvSpPr txBox="1"/>
          <p:nvPr/>
        </p:nvSpPr>
        <p:spPr>
          <a:xfrm>
            <a:off x="7845286" y="4574516"/>
            <a:ext cx="477078" cy="291548"/>
          </a:xfrm>
          <a:prstGeom prst="rect">
            <a:avLst/>
          </a:prstGeom>
        </p:spPr>
        <p:txBody>
          <a:bodyPr vert="horz" wrap="square" lIns="0" tIns="0" rIns="0" bIns="0" rtlCol="0" anchor="t" anchorCtr="0">
            <a:normAutofit/>
          </a:bodyPr>
          <a:lstStyle/>
          <a:p>
            <a:pPr algn="l"/>
            <a:r>
              <a:rPr lang="en-US" b="1" dirty="0">
                <a:solidFill>
                  <a:schemeClr val="accent3"/>
                </a:solidFill>
                <a:latin typeface="Montserrat" pitchFamily="2" charset="77"/>
              </a:rPr>
              <a:t>A</a:t>
            </a:r>
          </a:p>
        </p:txBody>
      </p:sp>
      <p:sp>
        <p:nvSpPr>
          <p:cNvPr id="32" name="TextBox 31">
            <a:extLst>
              <a:ext uri="{FF2B5EF4-FFF2-40B4-BE49-F238E27FC236}">
                <a16:creationId xmlns:a16="http://schemas.microsoft.com/office/drawing/2014/main" id="{DA96B035-C6DE-774A-81DA-3091611F6898}"/>
              </a:ext>
            </a:extLst>
          </p:cNvPr>
          <p:cNvSpPr txBox="1"/>
          <p:nvPr/>
        </p:nvSpPr>
        <p:spPr>
          <a:xfrm>
            <a:off x="7845286" y="5762795"/>
            <a:ext cx="477078" cy="291548"/>
          </a:xfrm>
          <a:prstGeom prst="rect">
            <a:avLst/>
          </a:prstGeom>
        </p:spPr>
        <p:txBody>
          <a:bodyPr vert="horz" wrap="square" lIns="0" tIns="0" rIns="0" bIns="0" rtlCol="0" anchor="t" anchorCtr="0">
            <a:normAutofit/>
          </a:bodyPr>
          <a:lstStyle/>
          <a:p>
            <a:pPr algn="l"/>
            <a:r>
              <a:rPr lang="en-US" b="1" dirty="0">
                <a:solidFill>
                  <a:schemeClr val="accent3"/>
                </a:solidFill>
                <a:latin typeface="Montserrat" pitchFamily="2" charset="77"/>
              </a:rPr>
              <a:t>D</a:t>
            </a:r>
          </a:p>
        </p:txBody>
      </p:sp>
      <p:sp>
        <p:nvSpPr>
          <p:cNvPr id="33" name="TextBox 32">
            <a:extLst>
              <a:ext uri="{FF2B5EF4-FFF2-40B4-BE49-F238E27FC236}">
                <a16:creationId xmlns:a16="http://schemas.microsoft.com/office/drawing/2014/main" id="{641DF7AF-E72B-DA42-8F1D-B9BD96012C8E}"/>
              </a:ext>
            </a:extLst>
          </p:cNvPr>
          <p:cNvSpPr txBox="1"/>
          <p:nvPr/>
        </p:nvSpPr>
        <p:spPr>
          <a:xfrm>
            <a:off x="11224591" y="2171456"/>
            <a:ext cx="477078" cy="291548"/>
          </a:xfrm>
          <a:prstGeom prst="rect">
            <a:avLst/>
          </a:prstGeom>
        </p:spPr>
        <p:txBody>
          <a:bodyPr vert="horz" wrap="square" lIns="0" tIns="0" rIns="0" bIns="0" rtlCol="0" anchor="t" anchorCtr="0">
            <a:normAutofit/>
          </a:bodyPr>
          <a:lstStyle/>
          <a:p>
            <a:pPr algn="l"/>
            <a:r>
              <a:rPr lang="en-US" b="1" dirty="0">
                <a:latin typeface="Montserrat" pitchFamily="2" charset="77"/>
              </a:rPr>
              <a:t>A</a:t>
            </a:r>
          </a:p>
        </p:txBody>
      </p:sp>
      <p:sp>
        <p:nvSpPr>
          <p:cNvPr id="34" name="TextBox 33">
            <a:extLst>
              <a:ext uri="{FF2B5EF4-FFF2-40B4-BE49-F238E27FC236}">
                <a16:creationId xmlns:a16="http://schemas.microsoft.com/office/drawing/2014/main" id="{6555F9FB-E1FE-1544-8107-EE9EB42B4597}"/>
              </a:ext>
            </a:extLst>
          </p:cNvPr>
          <p:cNvSpPr txBox="1"/>
          <p:nvPr/>
        </p:nvSpPr>
        <p:spPr>
          <a:xfrm>
            <a:off x="11224591" y="3359734"/>
            <a:ext cx="477078" cy="291548"/>
          </a:xfrm>
          <a:prstGeom prst="rect">
            <a:avLst/>
          </a:prstGeom>
        </p:spPr>
        <p:txBody>
          <a:bodyPr vert="horz" wrap="square" lIns="0" tIns="0" rIns="0" bIns="0" rtlCol="0" anchor="t" anchorCtr="0">
            <a:normAutofit/>
          </a:bodyPr>
          <a:lstStyle/>
          <a:p>
            <a:pPr algn="l"/>
            <a:r>
              <a:rPr lang="en-US" b="1" dirty="0">
                <a:latin typeface="Montserrat" pitchFamily="2" charset="77"/>
              </a:rPr>
              <a:t>B</a:t>
            </a:r>
          </a:p>
        </p:txBody>
      </p:sp>
      <p:sp>
        <p:nvSpPr>
          <p:cNvPr id="35" name="TextBox 34">
            <a:extLst>
              <a:ext uri="{FF2B5EF4-FFF2-40B4-BE49-F238E27FC236}">
                <a16:creationId xmlns:a16="http://schemas.microsoft.com/office/drawing/2014/main" id="{2FBE0541-8AC1-FD40-82D6-4DC141E8EF5D}"/>
              </a:ext>
            </a:extLst>
          </p:cNvPr>
          <p:cNvSpPr txBox="1"/>
          <p:nvPr/>
        </p:nvSpPr>
        <p:spPr>
          <a:xfrm>
            <a:off x="11224591" y="4548012"/>
            <a:ext cx="477078" cy="291548"/>
          </a:xfrm>
          <a:prstGeom prst="rect">
            <a:avLst/>
          </a:prstGeom>
        </p:spPr>
        <p:txBody>
          <a:bodyPr vert="horz" wrap="square" lIns="0" tIns="0" rIns="0" bIns="0" rtlCol="0" anchor="t" anchorCtr="0">
            <a:normAutofit/>
          </a:bodyPr>
          <a:lstStyle/>
          <a:p>
            <a:pPr algn="l"/>
            <a:r>
              <a:rPr lang="en-US" b="1" dirty="0">
                <a:latin typeface="Montserrat" pitchFamily="2" charset="77"/>
              </a:rPr>
              <a:t>A</a:t>
            </a:r>
          </a:p>
        </p:txBody>
      </p:sp>
      <p:sp>
        <p:nvSpPr>
          <p:cNvPr id="36" name="TextBox 35">
            <a:extLst>
              <a:ext uri="{FF2B5EF4-FFF2-40B4-BE49-F238E27FC236}">
                <a16:creationId xmlns:a16="http://schemas.microsoft.com/office/drawing/2014/main" id="{A421D655-C01A-5640-95CC-39171B336C9A}"/>
              </a:ext>
            </a:extLst>
          </p:cNvPr>
          <p:cNvSpPr txBox="1"/>
          <p:nvPr/>
        </p:nvSpPr>
        <p:spPr>
          <a:xfrm>
            <a:off x="11224591" y="5736291"/>
            <a:ext cx="477078" cy="291548"/>
          </a:xfrm>
          <a:prstGeom prst="rect">
            <a:avLst/>
          </a:prstGeom>
        </p:spPr>
        <p:txBody>
          <a:bodyPr vert="horz" wrap="square" lIns="0" tIns="0" rIns="0" bIns="0" rtlCol="0" anchor="t" anchorCtr="0">
            <a:normAutofit/>
          </a:bodyPr>
          <a:lstStyle/>
          <a:p>
            <a:pPr algn="l"/>
            <a:r>
              <a:rPr lang="en-US" b="1" dirty="0">
                <a:latin typeface="Montserrat" pitchFamily="2" charset="77"/>
              </a:rPr>
              <a:t>D</a:t>
            </a:r>
          </a:p>
        </p:txBody>
      </p:sp>
      <p:sp>
        <p:nvSpPr>
          <p:cNvPr id="37" name="TextBox 36">
            <a:extLst>
              <a:ext uri="{FF2B5EF4-FFF2-40B4-BE49-F238E27FC236}">
                <a16:creationId xmlns:a16="http://schemas.microsoft.com/office/drawing/2014/main" id="{D7E527FD-5E68-DE4E-BE5D-14526EFC5DF1}"/>
              </a:ext>
            </a:extLst>
          </p:cNvPr>
          <p:cNvSpPr txBox="1"/>
          <p:nvPr/>
        </p:nvSpPr>
        <p:spPr>
          <a:xfrm>
            <a:off x="7468535" y="6437213"/>
            <a:ext cx="2200331" cy="633739"/>
          </a:xfrm>
          <a:prstGeom prst="rect">
            <a:avLst/>
          </a:prstGeom>
        </p:spPr>
        <p:txBody>
          <a:bodyPr vert="horz" wrap="square" lIns="0" tIns="0" rIns="0" bIns="0" rtlCol="0" anchor="t" anchorCtr="0">
            <a:normAutofit/>
          </a:bodyPr>
          <a:lstStyle/>
          <a:p>
            <a:pPr algn="ctr"/>
            <a:r>
              <a:rPr lang="en-GB" sz="1600" b="1" dirty="0">
                <a:solidFill>
                  <a:schemeClr val="accent3"/>
                </a:solidFill>
                <a:latin typeface="Montserrat" pitchFamily="2" charset="77"/>
              </a:rPr>
              <a:t>App Mesh Container</a:t>
            </a:r>
          </a:p>
          <a:p>
            <a:pPr algn="ctr"/>
            <a:endParaRPr lang="en-US" sz="1600" b="1" dirty="0">
              <a:solidFill>
                <a:schemeClr val="accent3"/>
              </a:solidFill>
              <a:latin typeface="Montserrat" pitchFamily="2" charset="77"/>
            </a:endParaRPr>
          </a:p>
        </p:txBody>
      </p:sp>
      <p:sp>
        <p:nvSpPr>
          <p:cNvPr id="38" name="TextBox 37">
            <a:extLst>
              <a:ext uri="{FF2B5EF4-FFF2-40B4-BE49-F238E27FC236}">
                <a16:creationId xmlns:a16="http://schemas.microsoft.com/office/drawing/2014/main" id="{E0CFE70B-511A-BA4A-90CC-B97CE9010AE9}"/>
              </a:ext>
            </a:extLst>
          </p:cNvPr>
          <p:cNvSpPr txBox="1"/>
          <p:nvPr/>
        </p:nvSpPr>
        <p:spPr>
          <a:xfrm>
            <a:off x="9613634" y="6432410"/>
            <a:ext cx="2200331" cy="633739"/>
          </a:xfrm>
          <a:prstGeom prst="rect">
            <a:avLst/>
          </a:prstGeom>
        </p:spPr>
        <p:txBody>
          <a:bodyPr vert="horz" wrap="square" lIns="0" tIns="0" rIns="0" bIns="0" rtlCol="0" anchor="t" anchorCtr="0">
            <a:normAutofit/>
          </a:bodyPr>
          <a:lstStyle/>
          <a:p>
            <a:pPr algn="ctr"/>
            <a:r>
              <a:rPr lang="en-GB" sz="1600" b="1" dirty="0" err="1">
                <a:latin typeface="Montserrat" pitchFamily="2" charset="77"/>
              </a:rPr>
              <a:t>Microservers</a:t>
            </a:r>
            <a:endParaRPr lang="en-US" sz="1600" b="1" dirty="0">
              <a:latin typeface="Montserrat" pitchFamily="2" charset="77"/>
            </a:endParaRPr>
          </a:p>
        </p:txBody>
      </p:sp>
      <p:cxnSp>
        <p:nvCxnSpPr>
          <p:cNvPr id="10" name="Straight Arrow Connector 9">
            <a:extLst>
              <a:ext uri="{FF2B5EF4-FFF2-40B4-BE49-F238E27FC236}">
                <a16:creationId xmlns:a16="http://schemas.microsoft.com/office/drawing/2014/main" id="{A34BCB76-58B1-144F-AB9B-61B189346DFD}"/>
              </a:ext>
            </a:extLst>
          </p:cNvPr>
          <p:cNvCxnSpPr>
            <a:cxnSpLocks/>
          </p:cNvCxnSpPr>
          <p:nvPr/>
        </p:nvCxnSpPr>
        <p:spPr>
          <a:xfrm flipV="1">
            <a:off x="6978674" y="2555768"/>
            <a:ext cx="734092" cy="85925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63E65A-B7C0-734A-B917-08E219C08D8D}"/>
              </a:ext>
            </a:extLst>
          </p:cNvPr>
          <p:cNvCxnSpPr>
            <a:cxnSpLocks/>
          </p:cNvCxnSpPr>
          <p:nvPr/>
        </p:nvCxnSpPr>
        <p:spPr>
          <a:xfrm flipH="1" flipV="1">
            <a:off x="6939329" y="4820336"/>
            <a:ext cx="734092" cy="85925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0A24F2F-9A6D-5D4F-B3B5-6090410889E9}"/>
              </a:ext>
            </a:extLst>
          </p:cNvPr>
          <p:cNvCxnSpPr>
            <a:cxnSpLocks/>
          </p:cNvCxnSpPr>
          <p:nvPr/>
        </p:nvCxnSpPr>
        <p:spPr>
          <a:xfrm flipV="1">
            <a:off x="6989281" y="3532012"/>
            <a:ext cx="736737" cy="37907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003F9B9-E426-DC4F-9D8A-389BEC55315D}"/>
              </a:ext>
            </a:extLst>
          </p:cNvPr>
          <p:cNvCxnSpPr>
            <a:cxnSpLocks/>
          </p:cNvCxnSpPr>
          <p:nvPr/>
        </p:nvCxnSpPr>
        <p:spPr>
          <a:xfrm>
            <a:off x="6997484" y="4304925"/>
            <a:ext cx="736737" cy="37907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E7B4F2B-2D1D-B143-9B65-99AF8F793B61}"/>
              </a:ext>
            </a:extLst>
          </p:cNvPr>
          <p:cNvCxnSpPr>
            <a:cxnSpLocks/>
          </p:cNvCxnSpPr>
          <p:nvPr/>
        </p:nvCxnSpPr>
        <p:spPr>
          <a:xfrm>
            <a:off x="9157253" y="2306523"/>
            <a:ext cx="980661"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2B2D48-B317-BB42-93E2-2326537E7C65}"/>
              </a:ext>
            </a:extLst>
          </p:cNvPr>
          <p:cNvCxnSpPr>
            <a:cxnSpLocks/>
          </p:cNvCxnSpPr>
          <p:nvPr/>
        </p:nvCxnSpPr>
        <p:spPr>
          <a:xfrm>
            <a:off x="9157253" y="3501316"/>
            <a:ext cx="980661"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22DDEB8-C260-0B43-B556-D23A5E7D5DCE}"/>
              </a:ext>
            </a:extLst>
          </p:cNvPr>
          <p:cNvCxnSpPr>
            <a:cxnSpLocks/>
          </p:cNvCxnSpPr>
          <p:nvPr/>
        </p:nvCxnSpPr>
        <p:spPr>
          <a:xfrm>
            <a:off x="9157253" y="4696109"/>
            <a:ext cx="980661"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CFC569D-A22B-1649-8EAC-BE76D9736CF9}"/>
              </a:ext>
            </a:extLst>
          </p:cNvPr>
          <p:cNvCxnSpPr>
            <a:cxnSpLocks/>
          </p:cNvCxnSpPr>
          <p:nvPr/>
        </p:nvCxnSpPr>
        <p:spPr>
          <a:xfrm>
            <a:off x="9157253" y="5890903"/>
            <a:ext cx="980661"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A6B310A-EFD8-A642-9AEB-B2137EC3B68D}"/>
              </a:ext>
            </a:extLst>
          </p:cNvPr>
          <p:cNvSpPr txBox="1"/>
          <p:nvPr/>
        </p:nvSpPr>
        <p:spPr>
          <a:xfrm>
            <a:off x="7712766" y="1231376"/>
            <a:ext cx="4559311" cy="501939"/>
          </a:xfrm>
          <a:prstGeom prst="rect">
            <a:avLst/>
          </a:prstGeom>
        </p:spPr>
        <p:txBody>
          <a:bodyPr vert="horz" wrap="square" lIns="0" tIns="0" rIns="0" bIns="0" rtlCol="0" anchor="t" anchorCtr="0">
            <a:normAutofit/>
          </a:bodyPr>
          <a:lstStyle/>
          <a:p>
            <a:pPr algn="l"/>
            <a:r>
              <a:rPr lang="en-US" sz="1600" dirty="0"/>
              <a:t>Side by side deployment: App Mesh Container and </a:t>
            </a:r>
            <a:r>
              <a:rPr lang="en-US" sz="1600" dirty="0" err="1"/>
              <a:t>Microserver</a:t>
            </a:r>
            <a:endParaRPr lang="en-US" sz="1600" dirty="0"/>
          </a:p>
        </p:txBody>
      </p:sp>
    </p:spTree>
    <p:extLst>
      <p:ext uri="{BB962C8B-B14F-4D97-AF65-F5344CB8AC3E}">
        <p14:creationId xmlns:p14="http://schemas.microsoft.com/office/powerpoint/2010/main" val="1217483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1DEC84C1-9EB7-4396-966D-5983982231CD}"/>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5</a:t>
            </a:fld>
            <a:endParaRPr lang="en-GB"/>
          </a:p>
        </p:txBody>
      </p:sp>
      <p:sp>
        <p:nvSpPr>
          <p:cNvPr id="3" name="Content Placeholder 2">
            <a:extLst>
              <a:ext uri="{FF2B5EF4-FFF2-40B4-BE49-F238E27FC236}">
                <a16:creationId xmlns:a16="http://schemas.microsoft.com/office/drawing/2014/main" id="{9600DB00-7280-47DC-83B4-E4C2D1BFCB56}"/>
              </a:ext>
            </a:extLst>
          </p:cNvPr>
          <p:cNvSpPr>
            <a:spLocks noGrp="1"/>
          </p:cNvSpPr>
          <p:nvPr>
            <p:ph type="body" sz="quarter" idx="11"/>
          </p:nvPr>
        </p:nvSpPr>
        <p:spPr>
          <a:xfrm>
            <a:off x="5473700" y="1233823"/>
            <a:ext cx="6342671" cy="5217055"/>
          </a:xfrm>
        </p:spPr>
        <p:txBody>
          <a:bodyPr vert="horz" lIns="91440" tIns="45720" rIns="91440" bIns="45720" rtlCol="0" anchor="t">
            <a:normAutofit/>
          </a:bodyPr>
          <a:lstStyle/>
          <a:p>
            <a:r>
              <a:rPr lang="en-GB" dirty="0"/>
              <a:t>You'll use </a:t>
            </a:r>
            <a:r>
              <a:rPr lang="en-GB" b="1" dirty="0"/>
              <a:t>Cloud Academy</a:t>
            </a:r>
            <a:r>
              <a:rPr lang="en-GB" dirty="0"/>
              <a:t> to explore once again the use of the </a:t>
            </a:r>
            <a:br>
              <a:rPr lang="en-GB" dirty="0"/>
            </a:br>
            <a:r>
              <a:rPr lang="en-GB" b="1" dirty="0"/>
              <a:t>API Gateway</a:t>
            </a:r>
            <a:br>
              <a:rPr lang="en-GB" dirty="0"/>
            </a:br>
            <a:endParaRPr lang="en-GB" dirty="0"/>
          </a:p>
          <a:p>
            <a:r>
              <a:rPr lang="en-GB" dirty="0"/>
              <a:t>The example given uses the </a:t>
            </a:r>
            <a:r>
              <a:rPr lang="en-GB" b="1" dirty="0"/>
              <a:t>API Gateway</a:t>
            </a:r>
            <a:r>
              <a:rPr lang="en-GB" dirty="0"/>
              <a:t> to gain access to back-end </a:t>
            </a:r>
            <a:r>
              <a:rPr lang="en-GB" b="1" dirty="0"/>
              <a:t>microservices</a:t>
            </a:r>
            <a:r>
              <a:rPr lang="en-GB" dirty="0"/>
              <a:t>. </a:t>
            </a:r>
            <a:br>
              <a:rPr lang="en-GB" dirty="0"/>
            </a:br>
            <a:br>
              <a:rPr lang="en-GB" dirty="0"/>
            </a:br>
            <a:r>
              <a:rPr lang="en-GB" dirty="0"/>
              <a:t>Whilst it can be used to give </a:t>
            </a:r>
            <a:r>
              <a:rPr lang="en-GB" b="1" dirty="0"/>
              <a:t>East/West </a:t>
            </a:r>
            <a:r>
              <a:rPr lang="en-GB" dirty="0"/>
              <a:t>access, this example gives </a:t>
            </a:r>
            <a:r>
              <a:rPr lang="en-GB" b="1" dirty="0"/>
              <a:t>North/South</a:t>
            </a:r>
            <a:r>
              <a:rPr lang="en-GB" dirty="0"/>
              <a:t> (external/customer access)</a:t>
            </a:r>
          </a:p>
          <a:p>
            <a:pPr marL="0" indent="0">
              <a:buNone/>
            </a:pPr>
            <a:endParaRPr lang="en-GB" dirty="0"/>
          </a:p>
          <a:p>
            <a:pPr marL="0" indent="0">
              <a:buNone/>
            </a:pPr>
            <a:endParaRPr lang="en-GB" dirty="0"/>
          </a:p>
        </p:txBody>
      </p:sp>
      <p:sp>
        <p:nvSpPr>
          <p:cNvPr id="2" name="Title 1">
            <a:extLst>
              <a:ext uri="{FF2B5EF4-FFF2-40B4-BE49-F238E27FC236}">
                <a16:creationId xmlns:a16="http://schemas.microsoft.com/office/drawing/2014/main" id="{D9F01833-C64F-4BE8-AA64-6C4A61C08B7A}"/>
              </a:ext>
            </a:extLst>
          </p:cNvPr>
          <p:cNvSpPr>
            <a:spLocks noGrp="1"/>
          </p:cNvSpPr>
          <p:nvPr>
            <p:ph type="body" sz="quarter" idx="10"/>
          </p:nvPr>
        </p:nvSpPr>
        <p:spPr>
          <a:xfrm>
            <a:off x="384785" y="1261533"/>
            <a:ext cx="3895116" cy="2626384"/>
          </a:xfrm>
        </p:spPr>
        <p:txBody>
          <a:bodyPr anchor="t">
            <a:normAutofit/>
          </a:bodyPr>
          <a:lstStyle/>
          <a:p>
            <a:pPr>
              <a:spcAft>
                <a:spcPts val="600"/>
              </a:spcAft>
            </a:pPr>
            <a:r>
              <a:rPr lang="en-GB" dirty="0"/>
              <a:t>Lab Activity</a:t>
            </a:r>
            <a:br>
              <a:rPr lang="en-GB" dirty="0"/>
            </a:br>
            <a:endParaRPr lang="en-GB" dirty="0"/>
          </a:p>
          <a:p>
            <a:pPr>
              <a:spcAft>
                <a:spcPts val="600"/>
              </a:spcAft>
            </a:pPr>
            <a:r>
              <a:rPr lang="en-GB" sz="2000" b="1" dirty="0"/>
              <a:t>Build RESTful Microservices with AWS Lambda and API Gateway</a:t>
            </a:r>
          </a:p>
          <a:p>
            <a:pPr>
              <a:spcAft>
                <a:spcPts val="600"/>
              </a:spcAft>
            </a:pPr>
            <a:endParaRPr lang="en-GB" dirty="0"/>
          </a:p>
        </p:txBody>
      </p:sp>
    </p:spTree>
    <p:extLst>
      <p:ext uri="{BB962C8B-B14F-4D97-AF65-F5344CB8AC3E}">
        <p14:creationId xmlns:p14="http://schemas.microsoft.com/office/powerpoint/2010/main" val="28650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2D651-C696-044A-863E-240C21A5028B}"/>
              </a:ext>
            </a:extLst>
          </p:cNvPr>
          <p:cNvSpPr>
            <a:spLocks noGrp="1"/>
          </p:cNvSpPr>
          <p:nvPr>
            <p:ph type="ctrTitle"/>
          </p:nvPr>
        </p:nvSpPr>
        <p:spPr>
          <a:xfrm>
            <a:off x="7123413" y="430801"/>
            <a:ext cx="4679121" cy="2019300"/>
          </a:xfrm>
        </p:spPr>
        <p:txBody>
          <a:bodyPr/>
          <a:lstStyle/>
          <a:p>
            <a:r>
              <a:rPr lang="en-GB" dirty="0">
                <a:hlinkClick r:id="rId3"/>
              </a:rPr>
              <a:t>Lab Activity</a:t>
            </a:r>
            <a:endParaRPr lang="en-US" dirty="0"/>
          </a:p>
        </p:txBody>
      </p:sp>
      <p:sp>
        <p:nvSpPr>
          <p:cNvPr id="3" name="Text Placeholder 2">
            <a:extLst>
              <a:ext uri="{FF2B5EF4-FFF2-40B4-BE49-F238E27FC236}">
                <a16:creationId xmlns:a16="http://schemas.microsoft.com/office/drawing/2014/main" id="{37098746-64AF-C241-9624-DF5F9DD13D7D}"/>
              </a:ext>
            </a:extLst>
          </p:cNvPr>
          <p:cNvSpPr>
            <a:spLocks noGrp="1"/>
          </p:cNvSpPr>
          <p:nvPr>
            <p:ph type="body" sz="quarter" idx="10"/>
          </p:nvPr>
        </p:nvSpPr>
        <p:spPr>
          <a:xfrm>
            <a:off x="7123413" y="2882693"/>
            <a:ext cx="4679121" cy="709613"/>
          </a:xfrm>
        </p:spPr>
        <p:txBody>
          <a:bodyPr/>
          <a:lstStyle/>
          <a:p>
            <a:r>
              <a:rPr lang="en-GB" b="0" dirty="0"/>
              <a:t>You'll use Cloud Academy to explore once again the use of the API Gateway</a:t>
            </a:r>
          </a:p>
          <a:p>
            <a:r>
              <a:rPr lang="en-GB" b="0" dirty="0"/>
              <a:t>The example given uses the API Gateway to gain access to back-end microservices. Whilst it can be used to give East/West access this example gives North/South (external/customer access)</a:t>
            </a:r>
          </a:p>
          <a:p>
            <a:endParaRPr lang="en-GB" dirty="0"/>
          </a:p>
          <a:p>
            <a:r>
              <a:rPr lang="en-GB" dirty="0"/>
              <a:t>Build RESTful Microservices with AWS Lambda and API Gateway</a:t>
            </a:r>
          </a:p>
          <a:p>
            <a:r>
              <a:rPr lang="en-GB" dirty="0">
                <a:cs typeface="Calibri"/>
              </a:rPr>
              <a:t>Duration: 1hr 50 mins</a:t>
            </a:r>
          </a:p>
          <a:p>
            <a:pPr algn="ctr"/>
            <a:endParaRPr lang="en-GB" dirty="0"/>
          </a:p>
          <a:p>
            <a:endParaRPr lang="en-US" dirty="0"/>
          </a:p>
        </p:txBody>
      </p:sp>
      <p:sp>
        <p:nvSpPr>
          <p:cNvPr id="4" name="Action Button: Go Forward or Next 3">
            <a:hlinkClick r:id="rId4" highlightClick="1"/>
            <a:extLst>
              <a:ext uri="{FF2B5EF4-FFF2-40B4-BE49-F238E27FC236}">
                <a16:creationId xmlns:a16="http://schemas.microsoft.com/office/drawing/2014/main" id="{FDFAA793-549E-445B-BC2C-3BFB08FC534E}"/>
              </a:ext>
            </a:extLst>
          </p:cNvPr>
          <p:cNvSpPr/>
          <p:nvPr/>
        </p:nvSpPr>
        <p:spPr>
          <a:xfrm>
            <a:off x="11064240" y="6217920"/>
            <a:ext cx="584421" cy="550628"/>
          </a:xfrm>
          <a:prstGeom prst="actionButtonForwardNex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8132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EAC9-7FBA-4D43-9A5D-EE4E580B7C0A}"/>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757693A5-EAB9-614E-8FF4-F83F403C1F1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981549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ookTypeField0 xmlns="F7E97F0E-E4C5-40F5-90EF-11DCDD975F5D">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IsBuildFile xmlns="F7E97F0E-E4C5-40F5-90EF-11DCDD975F5D" xsi:nil="true"/>
    <SequenceNumber xmlns="F7E97F0E-E4C5-40F5-90EF-11DCDD975F5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Courseware" ma:contentTypeID="0x010100F0967B7CEE8D417F966757887D9466FB00F1EAC4B1EFB44D48A9C36DA0BCBB8328" ma:contentTypeVersion="0" ma:contentTypeDescription="Base content type which represents courseware documents" ma:contentTypeScope="" ma:versionID="d59afe152f82febbd78c46d47118d6bc">
  <xsd:schema xmlns:xsd="http://www.w3.org/2001/XMLSchema" xmlns:xs="http://www.w3.org/2001/XMLSchema" xmlns:p="http://schemas.microsoft.com/office/2006/metadata/properties" xmlns:ns2="F7E97F0E-E4C5-40F5-90EF-11DCDD975F5D" targetNamespace="http://schemas.microsoft.com/office/2006/metadata/properties" ma:root="true" ma:fieldsID="358bc430e070e9e07431207e45b1d042" ns2:_="">
    <xsd:import namespace="F7E97F0E-E4C5-40F5-90EF-11DCDD975F5D"/>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E97F0E-E4C5-40F5-90EF-11DCDD975F5D"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4FD4C0-AF61-4457-ADCF-4CFE3F92DA4C}">
  <ds:schemaRefs>
    <ds:schemaRef ds:uri="http://schemas.microsoft.com/office/2006/metadata/properties"/>
    <ds:schemaRef ds:uri="http://www.w3.org/XML/1998/namespace"/>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96051dbc-2e20-43d7-b3d9-2fc3cb55396a"/>
    <ds:schemaRef ds:uri="F7E97F0E-E4C5-40F5-90EF-11DCDD975F5D"/>
  </ds:schemaRefs>
</ds:datastoreItem>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BF34C5CD-0F47-477F-8A0A-C0EE3F325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E97F0E-E4C5-40F5-90EF-11DCDD975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0</TotalTime>
  <Words>1186</Words>
  <Application>Microsoft Office PowerPoint</Application>
  <PresentationFormat>Widescreen</PresentationFormat>
  <Paragraphs>72</Paragraphs>
  <Slides>7</Slides>
  <Notes>5</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7</vt:i4>
      </vt:variant>
    </vt:vector>
  </HeadingPairs>
  <TitlesOfParts>
    <vt:vector size="16" baseType="lpstr">
      <vt:lpstr>Arial</vt:lpstr>
      <vt:lpstr>Calibri</vt:lpstr>
      <vt:lpstr>Krana Fat B</vt:lpstr>
      <vt:lpstr>Montserrat</vt:lpstr>
      <vt:lpstr>Master_Primary_Colors</vt:lpstr>
      <vt:lpstr>Master_Red_and_Purple</vt:lpstr>
      <vt:lpstr>Master_Yellow_and_Orange</vt:lpstr>
      <vt:lpstr>Master_Blue</vt:lpstr>
      <vt:lpstr>Master_Neutral</vt:lpstr>
      <vt:lpstr>Microservices and RESTful API</vt:lpstr>
      <vt:lpstr>Communication between Microservices </vt:lpstr>
      <vt:lpstr>Communication between Microservices </vt:lpstr>
      <vt:lpstr>Communication between Microservices </vt:lpstr>
      <vt:lpstr>PowerPoint Presentation</vt:lpstr>
      <vt:lpstr>Lab Activity</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mike baradaran</cp:lastModifiedBy>
  <cp:revision>462</cp:revision>
  <cp:lastPrinted>2019-07-03T09:46:41Z</cp:lastPrinted>
  <dcterms:created xsi:type="dcterms:W3CDTF">2019-09-05T08:17:12Z</dcterms:created>
  <dcterms:modified xsi:type="dcterms:W3CDTF">2024-07-15T14:56:21Z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0x010100F0967B7CEE8D417F966757887D9466FB00F1EAC4B1EFB44D48A9C36DA0BCBB8328</vt:lpwstr>
  </property>
  <property fmtid="{D5CDD505-2E9C-101B-9397-08002B2CF9AE}" pid="3" name="BookType">
    <vt:lpwstr>4</vt:lpwstr>
  </property>
</Properties>
</file>